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8" r:id="rId2"/>
    <p:sldId id="431" r:id="rId3"/>
    <p:sldId id="459" r:id="rId4"/>
    <p:sldId id="477" r:id="rId5"/>
    <p:sldId id="483" r:id="rId6"/>
    <p:sldId id="460" r:id="rId7"/>
    <p:sldId id="485" r:id="rId8"/>
    <p:sldId id="463" r:id="rId9"/>
    <p:sldId id="478" r:id="rId10"/>
    <p:sldId id="467" r:id="rId11"/>
    <p:sldId id="486" r:id="rId12"/>
    <p:sldId id="482" r:id="rId13"/>
    <p:sldId id="470" r:id="rId14"/>
    <p:sldId id="448" r:id="rId15"/>
    <p:sldId id="484" r:id="rId16"/>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7E0000"/>
    <a:srgbClr val="8E0000"/>
    <a:srgbClr val="D2DEEF"/>
    <a:srgbClr val="009EE0"/>
    <a:srgbClr val="7A0000"/>
    <a:srgbClr val="FF9F9F"/>
    <a:srgbClr val="FFCC00"/>
    <a:srgbClr val="CCFF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374" autoAdjust="0"/>
  </p:normalViewPr>
  <p:slideViewPr>
    <p:cSldViewPr snapToGrid="0">
      <p:cViewPr varScale="1">
        <p:scale>
          <a:sx n="65" d="100"/>
          <a:sy n="65" d="100"/>
        </p:scale>
        <p:origin x="882" y="9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20/09/2019</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20/09/2019</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smtClean="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20/09/2019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20/09/2019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86265" y="3012749"/>
            <a:ext cx="5482949" cy="1143001"/>
          </a:xfrm>
          <a:prstGeom prst="rect">
            <a:avLst/>
          </a:prstGeom>
        </p:spPr>
        <p:txBody>
          <a:bodyPr/>
          <a:lstStyle/>
          <a:p>
            <a:r>
              <a:rPr lang="es-MX" sz="5400" b="0" dirty="0" smtClean="0">
                <a:latin typeface="+mj-lt"/>
              </a:rPr>
              <a:t>4ª sesión de 2019</a:t>
            </a:r>
            <a:br>
              <a:rPr lang="es-MX" sz="5400" b="0" dirty="0" smtClean="0">
                <a:latin typeface="+mj-lt"/>
              </a:rPr>
            </a:br>
            <a:r>
              <a:rPr lang="es-MX" sz="4000" b="0" dirty="0" smtClean="0">
                <a:latin typeface="+mj-lt"/>
              </a:rPr>
              <a:t>Seguimiento de acuerdos</a:t>
            </a:r>
            <a:endParaRPr lang="es-MX" sz="5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2676594899"/>
              </p:ext>
            </p:extLst>
          </p:nvPr>
        </p:nvGraphicFramePr>
        <p:xfrm>
          <a:off x="600714" y="716419"/>
          <a:ext cx="11006267" cy="2125679"/>
        </p:xfrm>
        <a:graphic>
          <a:graphicData uri="http://schemas.openxmlformats.org/drawingml/2006/table">
            <a:tbl>
              <a:tblPr firstRow="1" firstCol="1" bandRow="1">
                <a:tableStyleId>{5C22544A-7EE6-4342-B048-85BDC9FD1C3A}</a:tableStyleId>
              </a:tblPr>
              <a:tblGrid>
                <a:gridCol w="1331325">
                  <a:extLst>
                    <a:ext uri="{9D8B030D-6E8A-4147-A177-3AD203B41FA5}">
                      <a16:colId xmlns:a16="http://schemas.microsoft.com/office/drawing/2014/main" val="1282006773"/>
                    </a:ext>
                  </a:extLst>
                </a:gridCol>
                <a:gridCol w="7580671">
                  <a:extLst>
                    <a:ext uri="{9D8B030D-6E8A-4147-A177-3AD203B41FA5}">
                      <a16:colId xmlns:a16="http://schemas.microsoft.com/office/drawing/2014/main" val="4062583509"/>
                    </a:ext>
                  </a:extLst>
                </a:gridCol>
                <a:gridCol w="2094271">
                  <a:extLst>
                    <a:ext uri="{9D8B030D-6E8A-4147-A177-3AD203B41FA5}">
                      <a16:colId xmlns:a16="http://schemas.microsoft.com/office/drawing/2014/main" val="301000973"/>
                    </a:ext>
                  </a:extLst>
                </a:gridCol>
              </a:tblGrid>
              <a:tr h="512664">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1613015">
                <a:tc>
                  <a:txBody>
                    <a:bodyPr/>
                    <a:lstStyle/>
                    <a:p>
                      <a:pPr algn="l" fontAlgn="ctr"/>
                      <a:r>
                        <a:rPr lang="en-US" sz="1600" b="0" i="0" u="none" strike="noStrike" dirty="0">
                          <a:solidFill>
                            <a:schemeClr val="bg1"/>
                          </a:solidFill>
                          <a:effectLst/>
                          <a:latin typeface="Calibri" panose="020F0502020204030204" pitchFamily="34" charset="0"/>
                        </a:rPr>
                        <a:t>CAC-003/04/2018</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Calibri" panose="020F0502020204030204" pitchFamily="34" charset="0"/>
                        </a:rPr>
                        <a:t>Revisión conjunta entre las Unidades Administrativas productoras de información para llevar a cabo la prueba piloto con los programas de información de encuestas ya definidos con el objetivo de evaluar la viabilidad del modelo para la automatización para la publicación de indicadores de precisión en los formatos estandarizados aprobados por el Comité para su difusión en los metadatos DDI.</a:t>
                      </a:r>
                    </a:p>
                  </a:txBody>
                  <a:tcPr marL="9525" marR="9525" marT="9525" marB="0" anchor="ctr"/>
                </a:tc>
                <a:tc>
                  <a:txBody>
                    <a:bodyPr/>
                    <a:lstStyle/>
                    <a:p>
                      <a:pPr algn="ctr" fontAlgn="ctr"/>
                      <a:r>
                        <a:rPr lang="en-US" sz="1600" b="0" i="0" u="none" strike="noStrike" dirty="0">
                          <a:solidFill>
                            <a:srgbClr val="000000"/>
                          </a:solidFill>
                          <a:effectLst/>
                          <a:latin typeface="Calibri" panose="020F0502020204030204" pitchFamily="34" charset="0"/>
                        </a:rPr>
                        <a:t>DGVSPI y CGI</a:t>
                      </a:r>
                    </a:p>
                  </a:txBody>
                  <a:tcPr marL="9525" marR="9525" marT="9525" marB="0" anchor="ctr"/>
                </a:tc>
                <a:extLst>
                  <a:ext uri="{0D108BD9-81ED-4DB2-BD59-A6C34878D82A}">
                    <a16:rowId xmlns:a16="http://schemas.microsoft.com/office/drawing/2014/main" val="3951241437"/>
                  </a:ext>
                </a:extLst>
              </a:tr>
            </a:tbl>
          </a:graphicData>
        </a:graphic>
      </p:graphicFrame>
      <p:sp>
        <p:nvSpPr>
          <p:cNvPr id="9" name="CuadroTexto 4"/>
          <p:cNvSpPr txBox="1"/>
          <p:nvPr/>
        </p:nvSpPr>
        <p:spPr>
          <a:xfrm>
            <a:off x="1326020" y="3352874"/>
            <a:ext cx="9893922" cy="2585323"/>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s-419" dirty="0" smtClean="0"/>
              <a:t>Se tuvo una  reunión con </a:t>
            </a:r>
            <a:r>
              <a:rPr lang="es-419" dirty="0"/>
              <a:t>todas las áreas productoras para darles a conocer los detalles del proyecto, así como los avances en prototipos para la visualización de los indicadores y un listado de los siguientes elementos por definir para su validación</a:t>
            </a:r>
            <a:r>
              <a:rPr lang="es-419" dirty="0" smtClean="0"/>
              <a:t>.</a:t>
            </a:r>
          </a:p>
          <a:p>
            <a:pPr marL="285750" indent="-285750">
              <a:buFont typeface="Arial" panose="020B0604020202020204" pitchFamily="34" charset="0"/>
              <a:buChar char="•"/>
            </a:pPr>
            <a:endParaRPr lang="es-419" dirty="0"/>
          </a:p>
          <a:p>
            <a:pPr marL="285750" indent="-285750">
              <a:buFont typeface="Arial" panose="020B0604020202020204" pitchFamily="34" charset="0"/>
              <a:buChar char="•"/>
            </a:pPr>
            <a:r>
              <a:rPr lang="es-419" dirty="0" smtClean="0"/>
              <a:t>A </a:t>
            </a:r>
            <a:r>
              <a:rPr lang="es-419" dirty="0"/>
              <a:t>esta presentación asistieron representantes de la DGES, DGEE y Gobierno de todas las encuestas institucionales a las que les aplican los </a:t>
            </a:r>
            <a:r>
              <a:rPr lang="es-419" dirty="0" smtClean="0"/>
              <a:t>indicadores de precisión para encuestas.</a:t>
            </a:r>
          </a:p>
          <a:p>
            <a:pPr marL="285750" indent="-285750">
              <a:buFont typeface="Arial" panose="020B0604020202020204" pitchFamily="34" charset="0"/>
              <a:buChar char="•"/>
            </a:pPr>
            <a:endParaRPr lang="es-419" dirty="0"/>
          </a:p>
          <a:p>
            <a:pPr marL="285750" indent="-285750">
              <a:buFont typeface="Arial" panose="020B0604020202020204" pitchFamily="34" charset="0"/>
              <a:buChar char="•"/>
            </a:pPr>
            <a:r>
              <a:rPr lang="es-MX" dirty="0" smtClean="0"/>
              <a:t>Se están recabando los </a:t>
            </a:r>
            <a:r>
              <a:rPr lang="es-MX" dirty="0"/>
              <a:t>comentarios finales </a:t>
            </a:r>
            <a:r>
              <a:rPr lang="es-MX" dirty="0" smtClean="0"/>
              <a:t>e integrando un </a:t>
            </a:r>
            <a:r>
              <a:rPr lang="es-MX" dirty="0"/>
              <a:t>plan de trabajo final para concretar la </a:t>
            </a:r>
            <a:r>
              <a:rPr lang="es-MX" dirty="0" smtClean="0"/>
              <a:t>visualización.</a:t>
            </a:r>
            <a:endParaRPr lang="es-MX" dirty="0"/>
          </a:p>
        </p:txBody>
      </p:sp>
    </p:spTree>
    <p:extLst>
      <p:ext uri="{BB962C8B-B14F-4D97-AF65-F5344CB8AC3E}">
        <p14:creationId xmlns:p14="http://schemas.microsoft.com/office/powerpoint/2010/main" val="169780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3787127738"/>
              </p:ext>
            </p:extLst>
          </p:nvPr>
        </p:nvGraphicFramePr>
        <p:xfrm>
          <a:off x="600714" y="716419"/>
          <a:ext cx="11006267" cy="1485475"/>
        </p:xfrm>
        <a:graphic>
          <a:graphicData uri="http://schemas.openxmlformats.org/drawingml/2006/table">
            <a:tbl>
              <a:tblPr firstRow="1" firstCol="1" bandRow="1">
                <a:tableStyleId>{5C22544A-7EE6-4342-B048-85BDC9FD1C3A}</a:tableStyleId>
              </a:tblPr>
              <a:tblGrid>
                <a:gridCol w="1331325">
                  <a:extLst>
                    <a:ext uri="{9D8B030D-6E8A-4147-A177-3AD203B41FA5}">
                      <a16:colId xmlns:a16="http://schemas.microsoft.com/office/drawing/2014/main" val="1282006773"/>
                    </a:ext>
                  </a:extLst>
                </a:gridCol>
                <a:gridCol w="7580671">
                  <a:extLst>
                    <a:ext uri="{9D8B030D-6E8A-4147-A177-3AD203B41FA5}">
                      <a16:colId xmlns:a16="http://schemas.microsoft.com/office/drawing/2014/main" val="4062583509"/>
                    </a:ext>
                  </a:extLst>
                </a:gridCol>
                <a:gridCol w="2094271">
                  <a:extLst>
                    <a:ext uri="{9D8B030D-6E8A-4147-A177-3AD203B41FA5}">
                      <a16:colId xmlns:a16="http://schemas.microsoft.com/office/drawing/2014/main" val="301000973"/>
                    </a:ext>
                  </a:extLst>
                </a:gridCol>
              </a:tblGrid>
              <a:tr h="512664">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972811">
                <a:tc>
                  <a:txBody>
                    <a:bodyPr/>
                    <a:lstStyle/>
                    <a:p>
                      <a:pPr algn="l" fontAlgn="ctr"/>
                      <a:r>
                        <a:rPr lang="en-US" sz="1600" b="0" i="0" u="none" strike="noStrike" dirty="0">
                          <a:solidFill>
                            <a:schemeClr val="bg1"/>
                          </a:solidFill>
                          <a:effectLst/>
                          <a:latin typeface="Calibri" panose="020F0502020204030204" pitchFamily="34" charset="0"/>
                        </a:rPr>
                        <a:t>CAC-006/05/2018</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Calibri" panose="020F0502020204030204" pitchFamily="34" charset="0"/>
                        </a:rPr>
                        <a:t>La Dirección General de Vinculación y Servicio Público de Información revisará la aplicación de la HECRA con el fin de ponerla a disposición en la página de internet, considerando los comentarios de la Coordinación General de Asuntos Jurídicos.</a:t>
                      </a:r>
                    </a:p>
                  </a:txBody>
                  <a:tcPr marL="9525" marR="9525" marT="9525" marB="0" anchor="ctr"/>
                </a:tc>
                <a:tc>
                  <a:txBody>
                    <a:bodyPr/>
                    <a:lstStyle/>
                    <a:p>
                      <a:pPr algn="ctr" fontAlgn="ctr"/>
                      <a:r>
                        <a:rPr lang="en-US" sz="1600" b="0" i="0" u="none" strike="noStrike" dirty="0">
                          <a:solidFill>
                            <a:srgbClr val="000000"/>
                          </a:solidFill>
                          <a:effectLst/>
                          <a:latin typeface="Calibri" panose="020F0502020204030204" pitchFamily="34" charset="0"/>
                        </a:rPr>
                        <a:t>DGVSPI</a:t>
                      </a:r>
                    </a:p>
                  </a:txBody>
                  <a:tcPr marL="9525" marR="9525" marT="9525" marB="0" anchor="ctr"/>
                </a:tc>
                <a:extLst>
                  <a:ext uri="{0D108BD9-81ED-4DB2-BD59-A6C34878D82A}">
                    <a16:rowId xmlns:a16="http://schemas.microsoft.com/office/drawing/2014/main" val="1994576066"/>
                  </a:ext>
                </a:extLst>
              </a:tr>
            </a:tbl>
          </a:graphicData>
        </a:graphic>
      </p:graphicFrame>
      <p:sp>
        <p:nvSpPr>
          <p:cNvPr id="5" name="CuadroTexto 4"/>
          <p:cNvSpPr txBox="1"/>
          <p:nvPr/>
        </p:nvSpPr>
        <p:spPr>
          <a:xfrm>
            <a:off x="1138186" y="2555585"/>
            <a:ext cx="9893922" cy="2862322"/>
          </a:xfrm>
          <a:prstGeom prst="rect">
            <a:avLst/>
          </a:prstGeom>
          <a:noFill/>
        </p:spPr>
        <p:txBody>
          <a:bodyPr wrap="square" rtlCol="0">
            <a:spAutoFit/>
          </a:bodyPr>
          <a:lstStyle/>
          <a:p>
            <a:r>
              <a:rPr lang="es-MX" dirty="0" smtClean="0"/>
              <a:t>Antes de subir la HECRA al sitio, es necesario contar con la capacitación en línea.  El avance del desarrollo de esta capacitación es:</a:t>
            </a:r>
          </a:p>
          <a:p>
            <a:endParaRPr lang="en-US" dirty="0" smtClean="0"/>
          </a:p>
          <a:p>
            <a:pPr marL="285750" indent="-285750">
              <a:buFont typeface="Arial" panose="020B0604020202020204" pitchFamily="34" charset="0"/>
              <a:buChar char="•"/>
            </a:pPr>
            <a:r>
              <a:rPr lang="en-US" dirty="0" smtClean="0"/>
              <a:t>Se </a:t>
            </a:r>
            <a:r>
              <a:rPr lang="en-US" dirty="0" err="1"/>
              <a:t>concluyó</a:t>
            </a:r>
            <a:r>
              <a:rPr lang="en-US" dirty="0"/>
              <a:t> la </a:t>
            </a:r>
            <a:r>
              <a:rPr lang="en-US" dirty="0" err="1"/>
              <a:t>planeación</a:t>
            </a:r>
            <a:r>
              <a:rPr lang="en-US" dirty="0"/>
              <a:t> </a:t>
            </a:r>
            <a:r>
              <a:rPr lang="en-US" dirty="0" err="1"/>
              <a:t>didáctica</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 </a:t>
            </a:r>
            <a:r>
              <a:rPr lang="en-US" dirty="0" err="1"/>
              <a:t>están</a:t>
            </a:r>
            <a:r>
              <a:rPr lang="en-US" dirty="0"/>
              <a:t> </a:t>
            </a:r>
            <a:r>
              <a:rPr lang="en-US" dirty="0" err="1"/>
              <a:t>desarrollando</a:t>
            </a:r>
            <a:r>
              <a:rPr lang="en-US" dirty="0"/>
              <a:t> </a:t>
            </a:r>
            <a:r>
              <a:rPr lang="en-US" dirty="0" err="1"/>
              <a:t>contenidos</a:t>
            </a:r>
            <a:r>
              <a:rPr lang="en-US" dirty="0"/>
              <a:t> y </a:t>
            </a:r>
            <a:r>
              <a:rPr lang="en-US" dirty="0" err="1"/>
              <a:t>evaluaciones</a:t>
            </a:r>
            <a:r>
              <a:rPr lang="en-US" dirty="0"/>
              <a:t> de la </a:t>
            </a:r>
            <a:r>
              <a:rPr lang="en-US" dirty="0" err="1"/>
              <a:t>segunda</a:t>
            </a:r>
            <a:r>
              <a:rPr lang="en-US" dirty="0"/>
              <a:t> </a:t>
            </a:r>
            <a:r>
              <a:rPr lang="en-US" dirty="0" err="1"/>
              <a:t>unidad</a:t>
            </a:r>
            <a:r>
              <a:rPr lang="en-US" dirty="0"/>
              <a:t> </a:t>
            </a:r>
            <a:r>
              <a:rPr lang="en-US" dirty="0" err="1"/>
              <a:t>referente</a:t>
            </a:r>
            <a:r>
              <a:rPr lang="en-US" dirty="0"/>
              <a:t> a la </a:t>
            </a:r>
            <a:r>
              <a:rPr lang="en-US" dirty="0" err="1"/>
              <a:t>metodología</a:t>
            </a:r>
            <a:r>
              <a:rPr lang="en-US" dirty="0"/>
              <a:t> del HECRA para </a:t>
            </a:r>
            <a:r>
              <a:rPr lang="en-US" dirty="0" err="1"/>
              <a:t>autoestudio</a:t>
            </a:r>
            <a:r>
              <a:rPr lang="en-US" dirty="0"/>
              <a:t> (Dos de </a:t>
            </a:r>
            <a:r>
              <a:rPr lang="en-US" dirty="0" err="1"/>
              <a:t>tres</a:t>
            </a:r>
            <a:r>
              <a:rPr lang="en-US" dirty="0"/>
              <a:t> </a:t>
            </a:r>
            <a:r>
              <a:rPr lang="en-US" dirty="0" err="1"/>
              <a:t>unidades</a:t>
            </a:r>
            <a:r>
              <a:rPr lang="en-US" dirty="0"/>
              <a:t> del </a:t>
            </a:r>
            <a:r>
              <a:rPr lang="en-US" dirty="0" err="1"/>
              <a:t>curso</a:t>
            </a:r>
            <a:r>
              <a:rPr lang="en-US" dirty="0"/>
              <a:t>, 33% de </a:t>
            </a:r>
            <a:r>
              <a:rPr lang="en-US" dirty="0" err="1"/>
              <a:t>avance</a:t>
            </a:r>
            <a:r>
              <a:rPr lang="en-US" dirty="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Fecha</a:t>
            </a:r>
            <a:r>
              <a:rPr lang="en-US" dirty="0" smtClean="0"/>
              <a:t> </a:t>
            </a:r>
            <a:r>
              <a:rPr lang="en-US" dirty="0"/>
              <a:t>plan de </a:t>
            </a:r>
            <a:r>
              <a:rPr lang="en-US" dirty="0" err="1"/>
              <a:t>liberación</a:t>
            </a:r>
            <a:r>
              <a:rPr lang="en-US" dirty="0"/>
              <a:t> de </a:t>
            </a:r>
            <a:r>
              <a:rPr lang="en-US" dirty="0" err="1"/>
              <a:t>autoestudio</a:t>
            </a:r>
            <a:r>
              <a:rPr lang="en-US" dirty="0"/>
              <a:t> para </a:t>
            </a:r>
            <a:r>
              <a:rPr lang="en-US" dirty="0" err="1"/>
              <a:t>usuarios</a:t>
            </a:r>
            <a:r>
              <a:rPr lang="en-US" dirty="0"/>
              <a:t>: </a:t>
            </a:r>
            <a:r>
              <a:rPr lang="en-US" dirty="0" err="1"/>
              <a:t>principios</a:t>
            </a:r>
            <a:r>
              <a:rPr lang="en-US" dirty="0"/>
              <a:t> de </a:t>
            </a:r>
            <a:r>
              <a:rPr lang="en-US" dirty="0" err="1"/>
              <a:t>noviembre</a:t>
            </a:r>
            <a:r>
              <a:rPr lang="en-US" dirty="0"/>
              <a:t> de </a:t>
            </a:r>
            <a:r>
              <a:rPr lang="en-US" dirty="0" smtClean="0"/>
              <a:t>2019</a:t>
            </a:r>
            <a:endParaRPr lang="es-MX" dirty="0" smtClean="0"/>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3494976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691074555"/>
              </p:ext>
            </p:extLst>
          </p:nvPr>
        </p:nvGraphicFramePr>
        <p:xfrm>
          <a:off x="584534" y="716418"/>
          <a:ext cx="11061838" cy="3118163"/>
        </p:xfrm>
        <a:graphic>
          <a:graphicData uri="http://schemas.openxmlformats.org/drawingml/2006/table">
            <a:tbl>
              <a:tblPr firstRow="1" firstCol="1" bandRow="1">
                <a:tableStyleId>{5C22544A-7EE6-4342-B048-85BDC9FD1C3A}</a:tableStyleId>
              </a:tblPr>
              <a:tblGrid>
                <a:gridCol w="1384684">
                  <a:extLst>
                    <a:ext uri="{9D8B030D-6E8A-4147-A177-3AD203B41FA5}">
                      <a16:colId xmlns:a16="http://schemas.microsoft.com/office/drawing/2014/main" val="1282006773"/>
                    </a:ext>
                  </a:extLst>
                </a:gridCol>
                <a:gridCol w="8183034">
                  <a:extLst>
                    <a:ext uri="{9D8B030D-6E8A-4147-A177-3AD203B41FA5}">
                      <a16:colId xmlns:a16="http://schemas.microsoft.com/office/drawing/2014/main" val="4062583509"/>
                    </a:ext>
                  </a:extLst>
                </a:gridCol>
                <a:gridCol w="1494120">
                  <a:extLst>
                    <a:ext uri="{9D8B030D-6E8A-4147-A177-3AD203B41FA5}">
                      <a16:colId xmlns:a16="http://schemas.microsoft.com/office/drawing/2014/main" val="301000973"/>
                    </a:ext>
                  </a:extLst>
                </a:gridCol>
              </a:tblGrid>
              <a:tr h="507236">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895716">
                <a:tc>
                  <a:txBody>
                    <a:bodyPr/>
                    <a:lstStyle/>
                    <a:p>
                      <a:pPr algn="l" fontAlgn="ctr"/>
                      <a:r>
                        <a:rPr lang="en-US" sz="1600" b="0" i="0" u="none" strike="noStrike" dirty="0">
                          <a:solidFill>
                            <a:schemeClr val="bg1"/>
                          </a:solidFill>
                          <a:effectLst/>
                          <a:latin typeface="Calibri" panose="020F0502020204030204" pitchFamily="34" charset="0"/>
                        </a:rPr>
                        <a:t>CAC-009/01/2019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Calibri" panose="020F0502020204030204" pitchFamily="34" charset="0"/>
                        </a:rPr>
                        <a:t>En 2019 la DGGMA continuará con la medición de los indicadores de error cuadrático medio planimétrico y vertical, en particular en las cartas topográficas. Así como con la definición de otros indicadores de precisión. </a:t>
                      </a:r>
                    </a:p>
                  </a:txBody>
                  <a:tcPr marL="9525" marR="9525" marT="9525" marB="0" anchor="ctr"/>
                </a:tc>
                <a:tc>
                  <a:txBody>
                    <a:bodyPr/>
                    <a:lstStyle/>
                    <a:p>
                      <a:pPr algn="ctr" fontAlgn="ctr"/>
                      <a:r>
                        <a:rPr lang="en-US" sz="1600" b="0" i="0" u="none" strike="noStrike" dirty="0">
                          <a:solidFill>
                            <a:srgbClr val="000000"/>
                          </a:solidFill>
                          <a:effectLst/>
                          <a:latin typeface="Calibri" panose="020F0502020204030204" pitchFamily="34" charset="0"/>
                        </a:rPr>
                        <a:t>DGGMA</a:t>
                      </a:r>
                    </a:p>
                  </a:txBody>
                  <a:tcPr marL="9525" marR="9525" marT="9525" marB="0" anchor="ctr"/>
                </a:tc>
                <a:extLst>
                  <a:ext uri="{0D108BD9-81ED-4DB2-BD59-A6C34878D82A}">
                    <a16:rowId xmlns:a16="http://schemas.microsoft.com/office/drawing/2014/main" val="4127167122"/>
                  </a:ext>
                </a:extLst>
              </a:tr>
              <a:tr h="895716">
                <a:tc>
                  <a:txBody>
                    <a:bodyPr/>
                    <a:lstStyle/>
                    <a:p>
                      <a:pPr algn="l" fontAlgn="ctr"/>
                      <a:r>
                        <a:rPr lang="en-US" sz="1600" b="0" i="0" u="none" strike="noStrike" dirty="0">
                          <a:solidFill>
                            <a:schemeClr val="bg1"/>
                          </a:solidFill>
                          <a:effectLst/>
                          <a:latin typeface="Calibri" panose="020F0502020204030204" pitchFamily="34" charset="0"/>
                        </a:rPr>
                        <a:t>CAC-005/03/2019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Calibri" panose="020F0502020204030204" pitchFamily="34" charset="0"/>
                        </a:rPr>
                        <a:t>La Dirección General de Geografía y Medio Ambiente se compromete a presentar en la siguiente sesión del Comité la estrategia para la medición del error cuadrático medio planimétrico y vertical en la totalidad de los programas a los que les aplica. </a:t>
                      </a:r>
                    </a:p>
                  </a:txBody>
                  <a:tcPr marL="9525" marR="9525" marT="9525" marB="0" anchor="ctr"/>
                </a:tc>
                <a:tc>
                  <a:txBody>
                    <a:bodyPr/>
                    <a:lstStyle/>
                    <a:p>
                      <a:pPr algn="ctr" fontAlgn="ctr"/>
                      <a:r>
                        <a:rPr lang="en-US" sz="1600" b="0" i="0" u="none" strike="noStrike" dirty="0">
                          <a:solidFill>
                            <a:srgbClr val="000000"/>
                          </a:solidFill>
                          <a:effectLst/>
                          <a:latin typeface="Calibri" panose="020F0502020204030204" pitchFamily="34" charset="0"/>
                        </a:rPr>
                        <a:t>DGGMA</a:t>
                      </a:r>
                    </a:p>
                  </a:txBody>
                  <a:tcPr marL="9525" marR="9525" marT="9525" marB="0" anchor="ctr"/>
                </a:tc>
                <a:extLst>
                  <a:ext uri="{0D108BD9-81ED-4DB2-BD59-A6C34878D82A}">
                    <a16:rowId xmlns:a16="http://schemas.microsoft.com/office/drawing/2014/main" val="3763500789"/>
                  </a:ext>
                </a:extLst>
              </a:tr>
              <a:tr h="819495">
                <a:tc>
                  <a:txBody>
                    <a:bodyPr/>
                    <a:lstStyle/>
                    <a:p>
                      <a:pPr algn="l" fontAlgn="ctr"/>
                      <a:r>
                        <a:rPr lang="en-US" sz="1600" b="0" i="0" u="none" strike="noStrike" dirty="0">
                          <a:solidFill>
                            <a:schemeClr val="bg1"/>
                          </a:solidFill>
                          <a:effectLst/>
                          <a:latin typeface="Calibri" panose="020F0502020204030204" pitchFamily="34" charset="0"/>
                        </a:rPr>
                        <a:t>CAC-006/03/2019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Calibri" panose="020F0502020204030204" pitchFamily="34" charset="0"/>
                        </a:rPr>
                        <a:t>La Dirección General de Geografía y Medio Ambiente se compromete a presentar una propuesta de indicadores de calidad geográfica en la siguiente sesión del Comité. </a:t>
                      </a:r>
                    </a:p>
                  </a:txBody>
                  <a:tcPr marL="9525" marR="9525" marT="9525" marB="0" anchor="ctr"/>
                </a:tc>
                <a:tc>
                  <a:txBody>
                    <a:bodyPr/>
                    <a:lstStyle/>
                    <a:p>
                      <a:pPr algn="ctr" fontAlgn="ctr"/>
                      <a:r>
                        <a:rPr lang="en-US" sz="1600" b="0" i="0" u="none" strike="noStrike" dirty="0">
                          <a:solidFill>
                            <a:srgbClr val="000000"/>
                          </a:solidFill>
                          <a:effectLst/>
                          <a:latin typeface="Calibri" panose="020F0502020204030204" pitchFamily="34" charset="0"/>
                        </a:rPr>
                        <a:t>DGGMA</a:t>
                      </a:r>
                    </a:p>
                  </a:txBody>
                  <a:tcPr marL="9525" marR="9525" marT="9525" marB="0" anchor="ctr"/>
                </a:tc>
                <a:extLst>
                  <a:ext uri="{0D108BD9-81ED-4DB2-BD59-A6C34878D82A}">
                    <a16:rowId xmlns:a16="http://schemas.microsoft.com/office/drawing/2014/main" val="2625739148"/>
                  </a:ext>
                </a:extLst>
              </a:tr>
            </a:tbl>
          </a:graphicData>
        </a:graphic>
      </p:graphicFrame>
      <p:sp>
        <p:nvSpPr>
          <p:cNvPr id="6" name="Rectángulo 5"/>
          <p:cNvSpPr/>
          <p:nvPr/>
        </p:nvSpPr>
        <p:spPr>
          <a:xfrm>
            <a:off x="1540658" y="3989505"/>
            <a:ext cx="9088978" cy="18656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dirty="0">
                <a:solidFill>
                  <a:schemeClr val="tx1"/>
                </a:solidFill>
              </a:rPr>
              <a:t>Durante la semana del 23 al 27 de septiembre próximo el grupo sesionará para avanzar en </a:t>
            </a:r>
            <a:r>
              <a:rPr lang="es-MX" dirty="0" smtClean="0">
                <a:solidFill>
                  <a:schemeClr val="tx1"/>
                </a:solidFill>
              </a:rPr>
              <a:t>un documento relativo al marco general de calidad.</a:t>
            </a:r>
          </a:p>
          <a:p>
            <a:pPr marL="285750" indent="-285750">
              <a:buFont typeface="Arial" panose="020B0604020202020204" pitchFamily="34" charset="0"/>
              <a:buChar char="•"/>
            </a:pPr>
            <a:endParaRPr lang="es-MX" dirty="0" smtClean="0">
              <a:solidFill>
                <a:schemeClr val="tx1"/>
              </a:solidFill>
            </a:endParaRPr>
          </a:p>
          <a:p>
            <a:pPr marL="285750" indent="-285750">
              <a:buFont typeface="Arial" panose="020B0604020202020204" pitchFamily="34" charset="0"/>
              <a:buChar char="•"/>
            </a:pPr>
            <a:r>
              <a:rPr lang="es-MX" dirty="0" smtClean="0">
                <a:solidFill>
                  <a:schemeClr val="tx1"/>
                </a:solidFill>
              </a:rPr>
              <a:t>Actualmente </a:t>
            </a:r>
            <a:r>
              <a:rPr lang="es-MX" dirty="0">
                <a:solidFill>
                  <a:schemeClr val="tx1"/>
                </a:solidFill>
              </a:rPr>
              <a:t>se está avanzando en la etapa de diseño del </a:t>
            </a:r>
            <a:r>
              <a:rPr lang="es-MX" dirty="0" err="1">
                <a:solidFill>
                  <a:schemeClr val="tx1"/>
                </a:solidFill>
              </a:rPr>
              <a:t>macroproceso</a:t>
            </a:r>
            <a:r>
              <a:rPr lang="es-MX" dirty="0">
                <a:solidFill>
                  <a:schemeClr val="tx1"/>
                </a:solidFill>
              </a:rPr>
              <a:t> y líneas de producción para los proyectos piloto del mapa topográfico que incorpora el tema de </a:t>
            </a:r>
            <a:r>
              <a:rPr lang="es-MX" dirty="0" smtClean="0">
                <a:solidFill>
                  <a:schemeClr val="tx1"/>
                </a:solidFill>
              </a:rPr>
              <a:t>calidad.</a:t>
            </a:r>
            <a:endParaRPr lang="es-MX" dirty="0">
              <a:solidFill>
                <a:schemeClr val="tx1"/>
              </a:solidFill>
            </a:endParaRPr>
          </a:p>
        </p:txBody>
      </p:sp>
    </p:spTree>
    <p:extLst>
      <p:ext uri="{BB962C8B-B14F-4D97-AF65-F5344CB8AC3E}">
        <p14:creationId xmlns:p14="http://schemas.microsoft.com/office/powerpoint/2010/main" val="1461911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1940074470"/>
              </p:ext>
            </p:extLst>
          </p:nvPr>
        </p:nvGraphicFramePr>
        <p:xfrm>
          <a:off x="880932" y="716419"/>
          <a:ext cx="10534319" cy="1336929"/>
        </p:xfrm>
        <a:graphic>
          <a:graphicData uri="http://schemas.openxmlformats.org/drawingml/2006/table">
            <a:tbl>
              <a:tblPr firstRow="1" firstCol="1" bandRow="1">
                <a:tableStyleId>{5C22544A-7EE6-4342-B048-85BDC9FD1C3A}</a:tableStyleId>
              </a:tblPr>
              <a:tblGrid>
                <a:gridCol w="1508307">
                  <a:extLst>
                    <a:ext uri="{9D8B030D-6E8A-4147-A177-3AD203B41FA5}">
                      <a16:colId xmlns:a16="http://schemas.microsoft.com/office/drawing/2014/main" val="1282006773"/>
                    </a:ext>
                  </a:extLst>
                </a:gridCol>
                <a:gridCol w="7539380">
                  <a:extLst>
                    <a:ext uri="{9D8B030D-6E8A-4147-A177-3AD203B41FA5}">
                      <a16:colId xmlns:a16="http://schemas.microsoft.com/office/drawing/2014/main" val="4062583509"/>
                    </a:ext>
                  </a:extLst>
                </a:gridCol>
                <a:gridCol w="1486632">
                  <a:extLst>
                    <a:ext uri="{9D8B030D-6E8A-4147-A177-3AD203B41FA5}">
                      <a16:colId xmlns:a16="http://schemas.microsoft.com/office/drawing/2014/main" val="301000973"/>
                    </a:ext>
                  </a:extLst>
                </a:gridCol>
              </a:tblGrid>
              <a:tr h="390525">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805180">
                <a:tc>
                  <a:txBody>
                    <a:bodyPr/>
                    <a:lstStyle/>
                    <a:p>
                      <a:pPr>
                        <a:lnSpc>
                          <a:spcPct val="115000"/>
                        </a:lnSpc>
                        <a:spcAft>
                          <a:spcPts val="0"/>
                        </a:spcAft>
                      </a:pPr>
                      <a:r>
                        <a:rPr lang="en-US" sz="1600" dirty="0">
                          <a:effectLst/>
                        </a:rPr>
                        <a:t>CAC-011/01/2019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a:effectLst/>
                        </a:rPr>
                        <a:t>La Dirección General de la Coordinación del SNIEG trabajará conjuntamente con el área de asesores de la Presiencia y la Coordinación General de Asuntos Jurídicos para afinar la propuesta y presentarla a la Junta de Gobierno.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rPr>
                        <a:t>DGCSNIEG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9934922"/>
                  </a:ext>
                </a:extLst>
              </a:tr>
            </a:tbl>
          </a:graphicData>
        </a:graphic>
      </p:graphicFrame>
      <p:sp>
        <p:nvSpPr>
          <p:cNvPr id="8" name="Rectángulo 7"/>
          <p:cNvSpPr/>
          <p:nvPr/>
        </p:nvSpPr>
        <p:spPr>
          <a:xfrm>
            <a:off x="1728491" y="2772183"/>
            <a:ext cx="9141070" cy="2585323"/>
          </a:xfrm>
          <a:prstGeom prst="rect">
            <a:avLst/>
          </a:prstGeom>
        </p:spPr>
        <p:txBody>
          <a:bodyPr wrap="square">
            <a:spAutoFit/>
          </a:bodyPr>
          <a:lstStyle/>
          <a:p>
            <a:pPr marL="285750" indent="-285750">
              <a:buFont typeface="Arial" panose="020B0604020202020204" pitchFamily="34" charset="0"/>
              <a:buChar char="•"/>
            </a:pPr>
            <a:r>
              <a:rPr lang="es-MX" dirty="0"/>
              <a:t>“El Proyecto de Actualización de Reglas para establecer la Normativa del SNIEG, está previsto se presente para aprobación de la Junta de Gobierno en su próxima sesión a efectuarse el  8 de octubre del presente. </a:t>
            </a:r>
            <a:endParaRPr lang="en-US" dirty="0"/>
          </a:p>
          <a:p>
            <a:r>
              <a:rPr lang="es-MX" dirty="0"/>
              <a:t> </a:t>
            </a:r>
            <a:endParaRPr lang="es-MX"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s-MX" dirty="0"/>
              <a:t>Este proyecto es resultado del trabajo conjunto de la DGCSNIEG, la CGAJ y del Grupo de Asesores de la Presidencia del Instituto y,  de acuerdo con la normatividad vigente se les hará llegar  a los Vicepresidentes y Directores Generales, para recabar sus observaciones y sugerencias, antes de ser enviado a la JG para su consideración”.</a:t>
            </a:r>
            <a:endParaRPr lang="en-US" dirty="0"/>
          </a:p>
        </p:txBody>
      </p:sp>
    </p:spTree>
    <p:extLst>
      <p:ext uri="{BB962C8B-B14F-4D97-AF65-F5344CB8AC3E}">
        <p14:creationId xmlns:p14="http://schemas.microsoft.com/office/powerpoint/2010/main" val="2659197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4259578089"/>
              </p:ext>
            </p:extLst>
          </p:nvPr>
        </p:nvGraphicFramePr>
        <p:xfrm>
          <a:off x="880933" y="716419"/>
          <a:ext cx="10254098" cy="1021461"/>
        </p:xfrm>
        <a:graphic>
          <a:graphicData uri="http://schemas.openxmlformats.org/drawingml/2006/table">
            <a:tbl>
              <a:tblPr firstRow="1" firstCol="1" bandRow="1">
                <a:tableStyleId>{5C22544A-7EE6-4342-B048-85BDC9FD1C3A}</a:tableStyleId>
              </a:tblPr>
              <a:tblGrid>
                <a:gridCol w="1478809">
                  <a:extLst>
                    <a:ext uri="{9D8B030D-6E8A-4147-A177-3AD203B41FA5}">
                      <a16:colId xmlns:a16="http://schemas.microsoft.com/office/drawing/2014/main" val="1282006773"/>
                    </a:ext>
                  </a:extLst>
                </a:gridCol>
                <a:gridCol w="7328203">
                  <a:extLst>
                    <a:ext uri="{9D8B030D-6E8A-4147-A177-3AD203B41FA5}">
                      <a16:colId xmlns:a16="http://schemas.microsoft.com/office/drawing/2014/main" val="4062583509"/>
                    </a:ext>
                  </a:extLst>
                </a:gridCol>
                <a:gridCol w="1447086">
                  <a:extLst>
                    <a:ext uri="{9D8B030D-6E8A-4147-A177-3AD203B41FA5}">
                      <a16:colId xmlns:a16="http://schemas.microsoft.com/office/drawing/2014/main" val="301000973"/>
                    </a:ext>
                  </a:extLst>
                </a:gridCol>
              </a:tblGrid>
              <a:tr h="390525">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548005">
                <a:tc>
                  <a:txBody>
                    <a:bodyPr/>
                    <a:lstStyle/>
                    <a:p>
                      <a:pPr>
                        <a:lnSpc>
                          <a:spcPct val="115000"/>
                        </a:lnSpc>
                        <a:spcAft>
                          <a:spcPts val="0"/>
                        </a:spcAft>
                      </a:pPr>
                      <a:r>
                        <a:rPr lang="en-US" sz="1600" dirty="0">
                          <a:effectLst/>
                        </a:rPr>
                        <a:t>CAC-003/02/2019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dirty="0">
                          <a:effectLst/>
                        </a:rPr>
                        <a:t>Se aprueba el Informe de Resultados 2018, el cual será enviado a la Junta de Gobierno por el Secretariado Técnico.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2DEEF"/>
                    </a:solidFill>
                  </a:tcPr>
                </a:tc>
                <a:tc>
                  <a:txBody>
                    <a:bodyPr/>
                    <a:lstStyle/>
                    <a:p>
                      <a:pPr algn="ctr">
                        <a:lnSpc>
                          <a:spcPct val="115000"/>
                        </a:lnSpc>
                        <a:spcAft>
                          <a:spcPts val="0"/>
                        </a:spcAft>
                      </a:pPr>
                      <a:r>
                        <a:rPr lang="en-US" sz="1800" dirty="0" err="1">
                          <a:effectLst/>
                        </a:rPr>
                        <a:t>Secretario</a:t>
                      </a:r>
                      <a:r>
                        <a:rPr lang="en-US" sz="1800" dirty="0">
                          <a:effectLst/>
                        </a:rPr>
                        <a:t> </a:t>
                      </a:r>
                      <a:r>
                        <a:rPr lang="en-US" sz="1800" dirty="0" err="1">
                          <a:effectLst/>
                        </a:rPr>
                        <a:t>Técnico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9457903"/>
                  </a:ext>
                </a:extLst>
              </a:tr>
            </a:tbl>
          </a:graphicData>
        </a:graphic>
      </p:graphicFrame>
      <p:sp>
        <p:nvSpPr>
          <p:cNvPr id="7" name="Rectángulo 6"/>
          <p:cNvSpPr/>
          <p:nvPr/>
        </p:nvSpPr>
        <p:spPr>
          <a:xfrm>
            <a:off x="1196866" y="2212257"/>
            <a:ext cx="9837174" cy="3805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dirty="0" smtClean="0">
                <a:solidFill>
                  <a:schemeClr val="tx1"/>
                </a:solidFill>
              </a:rPr>
              <a:t>El Informe de Resultados 2018 se </a:t>
            </a:r>
            <a:r>
              <a:rPr lang="es-MX" dirty="0">
                <a:solidFill>
                  <a:schemeClr val="tx1"/>
                </a:solidFill>
              </a:rPr>
              <a:t>presentó a la Junta de </a:t>
            </a:r>
            <a:r>
              <a:rPr lang="es-MX" dirty="0" smtClean="0">
                <a:solidFill>
                  <a:schemeClr val="tx1"/>
                </a:solidFill>
              </a:rPr>
              <a:t>Gobierno, quien </a:t>
            </a:r>
            <a:r>
              <a:rPr lang="es-MX" dirty="0">
                <a:solidFill>
                  <a:schemeClr val="tx1"/>
                </a:solidFill>
              </a:rPr>
              <a:t>solicitó que se realice una versión fácil de entender para usuarios externos al INEGI. </a:t>
            </a:r>
            <a:endParaRPr lang="es-MX" dirty="0" smtClean="0">
              <a:solidFill>
                <a:schemeClr val="tx1"/>
              </a:solidFill>
            </a:endParaRPr>
          </a:p>
          <a:p>
            <a:pPr marL="285750" indent="-285750">
              <a:buFont typeface="Arial" panose="020B0604020202020204" pitchFamily="34" charset="0"/>
              <a:buChar char="•"/>
            </a:pPr>
            <a:endParaRPr lang="es-MX" dirty="0" smtClean="0">
              <a:solidFill>
                <a:schemeClr val="tx1"/>
              </a:solidFill>
            </a:endParaRPr>
          </a:p>
          <a:p>
            <a:pPr marL="285750" indent="-285750">
              <a:buFont typeface="Arial" panose="020B0604020202020204" pitchFamily="34" charset="0"/>
              <a:buChar char="•"/>
            </a:pPr>
            <a:endParaRPr lang="es-MX" dirty="0">
              <a:solidFill>
                <a:schemeClr val="tx1"/>
              </a:solidFill>
            </a:endParaRPr>
          </a:p>
          <a:p>
            <a:pPr marL="285750" indent="-285750">
              <a:buFont typeface="Arial" panose="020B0604020202020204" pitchFamily="34" charset="0"/>
              <a:buChar char="•"/>
            </a:pPr>
            <a:r>
              <a:rPr lang="es-MX" dirty="0" smtClean="0">
                <a:solidFill>
                  <a:schemeClr val="tx1"/>
                </a:solidFill>
              </a:rPr>
              <a:t>El Informe de Resultados ha sido publicado en el sitio de intranet del Comité de Aseguramiento de la Calidad y se dará a conocer a la comunidad INEGI a través de “cuéntame los lunes”.</a:t>
            </a:r>
          </a:p>
          <a:p>
            <a:pPr marL="285750" indent="-285750">
              <a:buFont typeface="Arial" panose="020B0604020202020204" pitchFamily="34" charset="0"/>
              <a:buChar char="•"/>
            </a:pPr>
            <a:endParaRPr lang="es-MX" dirty="0">
              <a:solidFill>
                <a:schemeClr val="tx1"/>
              </a:solidFill>
            </a:endParaRPr>
          </a:p>
          <a:p>
            <a:pPr marL="285750" indent="-285750">
              <a:buFont typeface="Arial" panose="020B0604020202020204" pitchFamily="34" charset="0"/>
              <a:buChar char="•"/>
            </a:pPr>
            <a:endParaRPr lang="es-MX" dirty="0" smtClean="0">
              <a:solidFill>
                <a:schemeClr val="tx1"/>
              </a:solidFill>
            </a:endParaRPr>
          </a:p>
        </p:txBody>
      </p:sp>
    </p:spTree>
    <p:extLst>
      <p:ext uri="{BB962C8B-B14F-4D97-AF65-F5344CB8AC3E}">
        <p14:creationId xmlns:p14="http://schemas.microsoft.com/office/powerpoint/2010/main" val="1751519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86265" y="3012749"/>
            <a:ext cx="5482949" cy="1143001"/>
          </a:xfrm>
          <a:prstGeom prst="rect">
            <a:avLst/>
          </a:prstGeom>
        </p:spPr>
        <p:txBody>
          <a:bodyPr/>
          <a:lstStyle/>
          <a:p>
            <a:r>
              <a:rPr lang="es-MX" sz="5400" b="0" dirty="0" smtClean="0">
                <a:latin typeface="+mj-lt"/>
              </a:rPr>
              <a:t>4ª sesión de 2019</a:t>
            </a:r>
            <a:br>
              <a:rPr lang="es-MX" sz="5400" b="0" dirty="0" smtClean="0">
                <a:latin typeface="+mj-lt"/>
              </a:rPr>
            </a:br>
            <a:r>
              <a:rPr lang="es-MX" sz="4000" b="0" dirty="0" smtClean="0">
                <a:latin typeface="+mj-lt"/>
              </a:rPr>
              <a:t>Seguimiento de acuerdos</a:t>
            </a:r>
            <a:endParaRPr lang="es-MX" sz="5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258739529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n 42"/>
          <p:cNvPicPr/>
          <p:nvPr/>
        </p:nvPicPr>
        <p:blipFill>
          <a:blip r:embed="rId2" cstate="print"/>
          <a:stretch>
            <a:fillRect/>
          </a:stretch>
        </p:blipFill>
        <p:spPr>
          <a:xfrm>
            <a:off x="10683241" y="4777451"/>
            <a:ext cx="1402080" cy="1439444"/>
          </a:xfrm>
          <a:prstGeom prst="rect">
            <a:avLst/>
          </a:prstGeom>
        </p:spPr>
      </p:pic>
      <p:pic>
        <p:nvPicPr>
          <p:cNvPr id="35" name="INEGI2018-Plantilla_Pleca_superior.png" descr="INEGI2018-Plantilla_Pleca_superior.png"/>
          <p:cNvPicPr>
            <a:picLocks noChangeAspect="1"/>
          </p:cNvPicPr>
          <p:nvPr/>
        </p:nvPicPr>
        <p:blipFill>
          <a:blip r:embed="rId3">
            <a:extLst/>
          </a:blip>
          <a:stretch>
            <a:fillRect/>
          </a:stretch>
        </p:blipFill>
        <p:spPr>
          <a:xfrm>
            <a:off x="0" y="-38213"/>
            <a:ext cx="12192000" cy="400941"/>
          </a:xfrm>
          <a:prstGeom prst="rect">
            <a:avLst/>
          </a:prstGeom>
          <a:ln w="12700">
            <a:miter lim="400000"/>
          </a:ln>
        </p:spPr>
      </p:pic>
      <p:sp>
        <p:nvSpPr>
          <p:cNvPr id="3" name="CuadroTexto 2"/>
          <p:cNvSpPr txBox="1"/>
          <p:nvPr/>
        </p:nvSpPr>
        <p:spPr>
          <a:xfrm>
            <a:off x="624560" y="-69794"/>
            <a:ext cx="4420194" cy="461665"/>
          </a:xfrm>
          <a:prstGeom prst="rect">
            <a:avLst/>
          </a:prstGeom>
          <a:noFill/>
        </p:spPr>
        <p:txBody>
          <a:bodyPr wrap="square" rtlCol="0">
            <a:spAutoFit/>
          </a:bodyPr>
          <a:lstStyle/>
          <a:p>
            <a:r>
              <a:rPr lang="es-MX" sz="2400" b="1" dirty="0" smtClean="0">
                <a:solidFill>
                  <a:schemeClr val="bg1"/>
                </a:solidFill>
              </a:rPr>
              <a:t>ACUERDOS CAC</a:t>
            </a:r>
            <a:endParaRPr lang="en-US" sz="2400" b="1" dirty="0">
              <a:solidFill>
                <a:schemeClr val="bg1"/>
              </a:solidFill>
            </a:endParaRPr>
          </a:p>
        </p:txBody>
      </p:sp>
      <p:pic>
        <p:nvPicPr>
          <p:cNvPr id="4" name="Imagen 3"/>
          <p:cNvPicPr>
            <a:picLocks noChangeAspect="1"/>
          </p:cNvPicPr>
          <p:nvPr/>
        </p:nvPicPr>
        <p:blipFill>
          <a:blip r:embed="rId4"/>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5">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807178250"/>
              </p:ext>
            </p:extLst>
          </p:nvPr>
        </p:nvGraphicFramePr>
        <p:xfrm>
          <a:off x="1028414" y="1047136"/>
          <a:ext cx="9811651" cy="3217322"/>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005428">
                  <a:extLst>
                    <a:ext uri="{9D8B030D-6E8A-4147-A177-3AD203B41FA5}">
                      <a16:colId xmlns:a16="http://schemas.microsoft.com/office/drawing/2014/main" val="1931263227"/>
                    </a:ext>
                  </a:extLst>
                </a:gridCol>
                <a:gridCol w="1142702">
                  <a:extLst>
                    <a:ext uri="{9D8B030D-6E8A-4147-A177-3AD203B41FA5}">
                      <a16:colId xmlns:a16="http://schemas.microsoft.com/office/drawing/2014/main" val="2378293022"/>
                    </a:ext>
                  </a:extLst>
                </a:gridCol>
                <a:gridCol w="1311992">
                  <a:extLst>
                    <a:ext uri="{9D8B030D-6E8A-4147-A177-3AD203B41FA5}">
                      <a16:colId xmlns:a16="http://schemas.microsoft.com/office/drawing/2014/main" val="3863090082"/>
                    </a:ext>
                  </a:extLst>
                </a:gridCol>
                <a:gridCol w="2156157">
                  <a:extLst>
                    <a:ext uri="{9D8B030D-6E8A-4147-A177-3AD203B41FA5}">
                      <a16:colId xmlns:a16="http://schemas.microsoft.com/office/drawing/2014/main" val="736047061"/>
                    </a:ext>
                  </a:extLst>
                </a:gridCol>
                <a:gridCol w="1504060">
                  <a:extLst>
                    <a:ext uri="{9D8B030D-6E8A-4147-A177-3AD203B41FA5}">
                      <a16:colId xmlns:a16="http://schemas.microsoft.com/office/drawing/2014/main" val="537734445"/>
                    </a:ext>
                  </a:extLst>
                </a:gridCol>
                <a:gridCol w="2691312">
                  <a:extLst>
                    <a:ext uri="{9D8B030D-6E8A-4147-A177-3AD203B41FA5}">
                      <a16:colId xmlns:a16="http://schemas.microsoft.com/office/drawing/2014/main" val="2094130648"/>
                    </a:ext>
                  </a:extLst>
                </a:gridCol>
              </a:tblGrid>
              <a:tr h="495405">
                <a:tc gridSpan="6">
                  <a:txBody>
                    <a:bodyPr/>
                    <a:lstStyle/>
                    <a:p>
                      <a:pPr algn="ctr" fontAlgn="ctr"/>
                      <a:r>
                        <a:rPr lang="es-MX" sz="1800" b="1" u="none" strike="noStrike" dirty="0">
                          <a:solidFill>
                            <a:schemeClr val="bg1"/>
                          </a:solidFill>
                          <a:effectLst/>
                        </a:rPr>
                        <a:t>ESTATUS DE ACUERDOS AL </a:t>
                      </a:r>
                      <a:r>
                        <a:rPr lang="es-MX" sz="1800" b="1" u="none" strike="noStrike" dirty="0" smtClean="0">
                          <a:solidFill>
                            <a:schemeClr val="bg1"/>
                          </a:solidFill>
                          <a:effectLst/>
                        </a:rPr>
                        <a:t>15 DE</a:t>
                      </a:r>
                      <a:r>
                        <a:rPr lang="es-MX" sz="1800" b="1" u="none" strike="noStrike" baseline="0" dirty="0" smtClean="0">
                          <a:solidFill>
                            <a:schemeClr val="bg1"/>
                          </a:solidFill>
                          <a:effectLst/>
                        </a:rPr>
                        <a:t> JULIO DE 2019</a:t>
                      </a:r>
                      <a:endParaRPr lang="es-MX"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910754"/>
                  </a:ext>
                </a:extLst>
              </a:tr>
              <a:tr h="572522">
                <a:tc>
                  <a:txBody>
                    <a:bodyPr/>
                    <a:lstStyle/>
                    <a:p>
                      <a:pPr algn="ctr" fontAlgn="ctr"/>
                      <a:r>
                        <a:rPr lang="en-US" sz="1800" b="1" u="none" strike="noStrike" dirty="0" err="1">
                          <a:solidFill>
                            <a:schemeClr val="bg1"/>
                          </a:solidFill>
                          <a:effectLst/>
                        </a:rPr>
                        <a:t>Año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a:solidFill>
                            <a:schemeClr val="bg1"/>
                          </a:solidFill>
                          <a:effectLst/>
                        </a:rPr>
                        <a:t>Total</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err="1">
                          <a:solidFill>
                            <a:schemeClr val="bg1"/>
                          </a:solidFill>
                          <a:effectLst/>
                        </a:rPr>
                        <a:t>Concluidos</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err="1" smtClean="0">
                          <a:solidFill>
                            <a:schemeClr val="bg1"/>
                          </a:solidFill>
                          <a:effectLst/>
                        </a:rPr>
                        <a:t>Actividad</a:t>
                      </a:r>
                      <a:r>
                        <a:rPr lang="en-US" sz="1800" b="1" u="none" strike="noStrike" dirty="0" smtClean="0">
                          <a:solidFill>
                            <a:schemeClr val="bg1"/>
                          </a:solidFill>
                          <a:effectLst/>
                        </a:rPr>
                        <a:t> continua</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err="1">
                          <a:solidFill>
                            <a:schemeClr val="bg1"/>
                          </a:solidFill>
                          <a:effectLst/>
                        </a:rPr>
                        <a:t>En</a:t>
                      </a:r>
                      <a:r>
                        <a:rPr lang="en-US" sz="1800" b="1" u="none" strike="noStrike" dirty="0">
                          <a:solidFill>
                            <a:schemeClr val="bg1"/>
                          </a:solidFill>
                          <a:effectLst/>
                        </a:rPr>
                        <a:t> </a:t>
                      </a:r>
                      <a:r>
                        <a:rPr lang="en-US" sz="1800" b="1" u="none" strike="noStrike" dirty="0" err="1">
                          <a:solidFill>
                            <a:schemeClr val="bg1"/>
                          </a:solidFill>
                          <a:effectLst/>
                        </a:rPr>
                        <a:t>proceso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a:r>
                        <a:rPr lang="es-MX" b="1" dirty="0" smtClean="0">
                          <a:solidFill>
                            <a:schemeClr val="bg1"/>
                          </a:solidFill>
                        </a:rPr>
                        <a:t>Incluidos</a:t>
                      </a:r>
                      <a:r>
                        <a:rPr lang="es-MX" b="1" baseline="0" dirty="0" smtClean="0">
                          <a:solidFill>
                            <a:schemeClr val="bg1"/>
                          </a:solidFill>
                        </a:rPr>
                        <a:t> en la agenda de la 4ª sesión de 2019</a:t>
                      </a:r>
                      <a:endParaRPr lang="en-US" b="1" dirty="0">
                        <a:solidFill>
                          <a:schemeClr val="bg1"/>
                        </a:solidFill>
                      </a:endParaRPr>
                    </a:p>
                  </a:txBody>
                  <a:tcPr marL="9525" marR="9525" marT="9525" marB="0" anchor="ctr">
                    <a:solidFill>
                      <a:schemeClr val="tx2"/>
                    </a:solidFill>
                  </a:tcPr>
                </a:tc>
                <a:extLst>
                  <a:ext uri="{0D108BD9-81ED-4DB2-BD59-A6C34878D82A}">
                    <a16:rowId xmlns:a16="http://schemas.microsoft.com/office/drawing/2014/main" val="498402656"/>
                  </a:ext>
                </a:extLst>
              </a:tr>
              <a:tr h="429879">
                <a:tc>
                  <a:txBody>
                    <a:bodyPr/>
                    <a:lstStyle/>
                    <a:p>
                      <a:pPr algn="ctr" fontAlgn="ctr"/>
                      <a:r>
                        <a:rPr lang="en-US" sz="1800" u="none" strike="noStrike" dirty="0">
                          <a:effectLst/>
                        </a:rPr>
                        <a:t>2015</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54</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54</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endParaRPr lang="en-US" dirty="0"/>
                    </a:p>
                  </a:txBody>
                  <a:tcPr marL="9525" marR="9525" marT="9525" marB="0" anchor="ctr">
                    <a:noFill/>
                  </a:tcPr>
                </a:tc>
                <a:extLst>
                  <a:ext uri="{0D108BD9-81ED-4DB2-BD59-A6C34878D82A}">
                    <a16:rowId xmlns:a16="http://schemas.microsoft.com/office/drawing/2014/main" val="2437412140"/>
                  </a:ext>
                </a:extLst>
              </a:tr>
              <a:tr h="429879">
                <a:tc>
                  <a:txBody>
                    <a:bodyPr/>
                    <a:lstStyle/>
                    <a:p>
                      <a:pPr algn="ctr" fontAlgn="ctr"/>
                      <a:r>
                        <a:rPr lang="en-US" sz="1800" u="none" strike="noStrike">
                          <a:effectLst/>
                        </a:rPr>
                        <a:t>2016</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a:effectLst/>
                        </a:rPr>
                        <a:t>42</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dirty="0" smtClean="0">
                          <a:effectLst/>
                        </a:rPr>
                        <a:t>38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1</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44206865"/>
                  </a:ext>
                </a:extLst>
              </a:tr>
              <a:tr h="429879">
                <a:tc>
                  <a:txBody>
                    <a:bodyPr/>
                    <a:lstStyle/>
                    <a:p>
                      <a:pPr algn="ctr" fontAlgn="ctr"/>
                      <a:r>
                        <a:rPr lang="en-US" sz="1800" u="none" strike="noStrike" dirty="0">
                          <a:effectLst/>
                        </a:rPr>
                        <a:t>2017</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33</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smtClean="0">
                          <a:effectLst/>
                        </a:rPr>
                        <a:t>30</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chemeClr val="dk1"/>
                          </a:solidFill>
                          <a:effectLst/>
                          <a:latin typeface="+mn-lt"/>
                        </a:rPr>
                        <a:t>3</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a:endParaRPr lang="en-US" dirty="0"/>
                    </a:p>
                  </a:txBody>
                  <a:tcPr marL="9525" marR="9525" marT="9525" marB="0" anchor="ctr">
                    <a:noFill/>
                  </a:tcPr>
                </a:tc>
                <a:extLst>
                  <a:ext uri="{0D108BD9-81ED-4DB2-BD59-A6C34878D82A}">
                    <a16:rowId xmlns:a16="http://schemas.microsoft.com/office/drawing/2014/main" val="1644290659"/>
                  </a:ext>
                </a:extLst>
              </a:tr>
              <a:tr h="429879">
                <a:tc>
                  <a:txBody>
                    <a:bodyPr/>
                    <a:lstStyle/>
                    <a:p>
                      <a:pPr algn="ctr" fontAlgn="ctr"/>
                      <a:r>
                        <a:rPr lang="en-US" sz="1800" u="none" strike="noStrike">
                          <a:effectLst/>
                        </a:rPr>
                        <a:t>2018</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a:effectLst/>
                        </a:rPr>
                        <a:t>39</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dirty="0" smtClean="0">
                          <a:effectLst/>
                        </a:rPr>
                        <a:t>24</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6</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r>
                        <a:rPr lang="es-MX" dirty="0" smtClean="0"/>
                        <a:t>1</a:t>
                      </a: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3362800364"/>
                  </a:ext>
                </a:extLst>
              </a:tr>
              <a:tr h="429879">
                <a:tc>
                  <a:txBody>
                    <a:bodyPr/>
                    <a:lstStyle/>
                    <a:p>
                      <a:pPr algn="ctr" fontAlgn="ctr"/>
                      <a:r>
                        <a:rPr lang="es-MX" sz="1800" b="0" i="0" u="none" strike="noStrike" dirty="0" smtClean="0">
                          <a:solidFill>
                            <a:srgbClr val="000000"/>
                          </a:solidFill>
                          <a:effectLst/>
                          <a:latin typeface="Calibri" panose="020F0502020204030204" pitchFamily="34" charset="0"/>
                        </a:rPr>
                        <a:t>2019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25</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12</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2</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11</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a:r>
                        <a:rPr lang="es-MX" dirty="0" smtClean="0"/>
                        <a:t>4</a:t>
                      </a:r>
                      <a:endParaRPr lang="en-US" dirty="0"/>
                    </a:p>
                  </a:txBody>
                  <a:tcPr marL="9525" marR="9525" marT="9525" marB="0" anchor="ctr">
                    <a:noFill/>
                  </a:tcPr>
                </a:tc>
                <a:extLst>
                  <a:ext uri="{0D108BD9-81ED-4DB2-BD59-A6C34878D82A}">
                    <a16:rowId xmlns:a16="http://schemas.microsoft.com/office/drawing/2014/main" val="1828398898"/>
                  </a:ext>
                </a:extLst>
              </a:tr>
            </a:tbl>
          </a:graphicData>
        </a:graphic>
      </p:graphicFrame>
      <p:sp>
        <p:nvSpPr>
          <p:cNvPr id="6" name="Flecha abajo 5"/>
          <p:cNvSpPr/>
          <p:nvPr/>
        </p:nvSpPr>
        <p:spPr>
          <a:xfrm>
            <a:off x="5410672" y="4349748"/>
            <a:ext cx="280220" cy="42770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adroTexto 6"/>
          <p:cNvSpPr txBox="1"/>
          <p:nvPr/>
        </p:nvSpPr>
        <p:spPr>
          <a:xfrm>
            <a:off x="2485103" y="4817332"/>
            <a:ext cx="3886200" cy="923330"/>
          </a:xfrm>
          <a:prstGeom prst="rect">
            <a:avLst/>
          </a:prstGeom>
          <a:noFill/>
        </p:spPr>
        <p:txBody>
          <a:bodyPr wrap="square" rtlCol="0">
            <a:spAutoFit/>
          </a:bodyPr>
          <a:lstStyle/>
          <a:p>
            <a:r>
              <a:rPr lang="es-MX" dirty="0" smtClean="0"/>
              <a:t>Se refiere a actividades permanentes tanto del secretariado técnico como de las Unidades Administrativas del INEGI</a:t>
            </a:r>
            <a:endParaRPr lang="en-US" dirty="0"/>
          </a:p>
        </p:txBody>
      </p:sp>
      <p:sp>
        <p:nvSpPr>
          <p:cNvPr id="36" name="Flecha abajo 35"/>
          <p:cNvSpPr/>
          <p:nvPr/>
        </p:nvSpPr>
        <p:spPr>
          <a:xfrm>
            <a:off x="7282113" y="4389629"/>
            <a:ext cx="280220" cy="42770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uadroTexto 36"/>
          <p:cNvSpPr txBox="1"/>
          <p:nvPr/>
        </p:nvSpPr>
        <p:spPr>
          <a:xfrm>
            <a:off x="6572565" y="4858871"/>
            <a:ext cx="2210097" cy="369332"/>
          </a:xfrm>
          <a:prstGeom prst="rect">
            <a:avLst/>
          </a:prstGeom>
          <a:noFill/>
        </p:spPr>
        <p:txBody>
          <a:bodyPr wrap="square" rtlCol="0">
            <a:spAutoFit/>
          </a:bodyPr>
          <a:lstStyle/>
          <a:p>
            <a:pPr algn="ctr"/>
            <a:r>
              <a:rPr lang="es-MX" dirty="0" smtClean="0"/>
              <a:t>Actividades en curso</a:t>
            </a:r>
            <a:endParaRPr lang="en-US" dirty="0"/>
          </a:p>
        </p:txBody>
      </p:sp>
    </p:spTree>
    <p:extLst>
      <p:ext uri="{BB962C8B-B14F-4D97-AF65-F5344CB8AC3E}">
        <p14:creationId xmlns:p14="http://schemas.microsoft.com/office/powerpoint/2010/main" val="3355327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Acuerdos incluidos en la agenda de hoy</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212034821"/>
              </p:ext>
            </p:extLst>
          </p:nvPr>
        </p:nvGraphicFramePr>
        <p:xfrm>
          <a:off x="285347" y="736476"/>
          <a:ext cx="11601853" cy="5402712"/>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1411845">
                  <a:extLst>
                    <a:ext uri="{9D8B030D-6E8A-4147-A177-3AD203B41FA5}">
                      <a16:colId xmlns:a16="http://schemas.microsoft.com/office/drawing/2014/main" val="3612444774"/>
                    </a:ext>
                  </a:extLst>
                </a:gridCol>
                <a:gridCol w="8552937">
                  <a:extLst>
                    <a:ext uri="{9D8B030D-6E8A-4147-A177-3AD203B41FA5}">
                      <a16:colId xmlns:a16="http://schemas.microsoft.com/office/drawing/2014/main" val="3577811666"/>
                    </a:ext>
                  </a:extLst>
                </a:gridCol>
                <a:gridCol w="1637071">
                  <a:extLst>
                    <a:ext uri="{9D8B030D-6E8A-4147-A177-3AD203B41FA5}">
                      <a16:colId xmlns:a16="http://schemas.microsoft.com/office/drawing/2014/main" val="3020673593"/>
                    </a:ext>
                  </a:extLst>
                </a:gridCol>
              </a:tblGrid>
              <a:tr h="533578">
                <a:tc>
                  <a:txBody>
                    <a:bodyPr/>
                    <a:lstStyle/>
                    <a:p>
                      <a:pPr algn="ctr">
                        <a:lnSpc>
                          <a:spcPct val="115000"/>
                        </a:lnSpc>
                        <a:spcAft>
                          <a:spcPts val="0"/>
                        </a:spcAft>
                      </a:pPr>
                      <a:r>
                        <a:rPr lang="en-US" sz="1800" dirty="0">
                          <a:effectLst/>
                          <a:latin typeface="+mn-lt"/>
                        </a:rPr>
                        <a:t>No. </a:t>
                      </a:r>
                      <a:endParaRPr lang="en-US" sz="18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1800" dirty="0" err="1">
                          <a:effectLst/>
                          <a:latin typeface="+mn-lt"/>
                        </a:rPr>
                        <a:t>Acuerdo</a:t>
                      </a:r>
                      <a:endParaRPr lang="en-US" sz="18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1800" dirty="0" err="1">
                          <a:effectLst/>
                          <a:latin typeface="+mn-lt"/>
                        </a:rPr>
                        <a:t>Responsable</a:t>
                      </a:r>
                      <a:endParaRPr lang="en-US" sz="18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extLst>
                  <a:ext uri="{0D108BD9-81ED-4DB2-BD59-A6C34878D82A}">
                    <a16:rowId xmlns:a16="http://schemas.microsoft.com/office/drawing/2014/main" val="1749790479"/>
                  </a:ext>
                </a:extLst>
              </a:tr>
              <a:tr h="867548">
                <a:tc>
                  <a:txBody>
                    <a:bodyPr/>
                    <a:lstStyle/>
                    <a:p>
                      <a:pPr algn="l" fontAlgn="ctr"/>
                      <a:r>
                        <a:rPr lang="en-US" sz="1600" b="0" i="0" u="none" strike="noStrike" dirty="0">
                          <a:solidFill>
                            <a:schemeClr val="bg1"/>
                          </a:solidFill>
                          <a:effectLst/>
                          <a:latin typeface="+mn-lt"/>
                        </a:rPr>
                        <a:t>CAC-004/04/2018</a:t>
                      </a:r>
                    </a:p>
                  </a:txBody>
                  <a:tcPr marL="9525" marR="9525" marT="9525" marB="0" anchor="ctr">
                    <a:solidFill>
                      <a:schemeClr val="tx2"/>
                    </a:solidFill>
                  </a:tcPr>
                </a:tc>
                <a:tc>
                  <a:txBody>
                    <a:bodyPr/>
                    <a:lstStyle/>
                    <a:p>
                      <a:pPr algn="l" fontAlgn="ctr"/>
                      <a:r>
                        <a:rPr lang="es-MX" sz="1800" b="0" i="0" u="none" strike="noStrike" dirty="0">
                          <a:solidFill>
                            <a:srgbClr val="000000"/>
                          </a:solidFill>
                          <a:effectLst/>
                          <a:latin typeface="+mn-lt"/>
                        </a:rPr>
                        <a:t>Presentación en la Primera Sesión 2019 del CAC los resultados definitivos de la prueba piloto realizada para definir la factibilidad del Modelo de Costos por Proceso (MCP).</a:t>
                      </a:r>
                    </a:p>
                  </a:txBody>
                  <a:tcPr marL="9525" marR="9525" marT="9525" marB="0" anchor="ctr">
                    <a:solidFill>
                      <a:srgbClr val="E7E6E6"/>
                    </a:solidFill>
                  </a:tcPr>
                </a:tc>
                <a:tc>
                  <a:txBody>
                    <a:bodyPr/>
                    <a:lstStyle/>
                    <a:p>
                      <a:pPr algn="ctr" fontAlgn="ctr"/>
                      <a:r>
                        <a:rPr lang="en-US" sz="1800" b="0" i="0" u="none" strike="noStrike" dirty="0">
                          <a:solidFill>
                            <a:srgbClr val="000000"/>
                          </a:solidFill>
                          <a:effectLst/>
                          <a:latin typeface="+mn-lt"/>
                        </a:rPr>
                        <a:t>DGA</a:t>
                      </a:r>
                    </a:p>
                  </a:txBody>
                  <a:tcPr marL="9525" marR="9525" marT="9525" marB="0" anchor="ctr">
                    <a:solidFill>
                      <a:srgbClr val="E7E6E6"/>
                    </a:solidFill>
                  </a:tcPr>
                </a:tc>
                <a:extLst>
                  <a:ext uri="{0D108BD9-81ED-4DB2-BD59-A6C34878D82A}">
                    <a16:rowId xmlns:a16="http://schemas.microsoft.com/office/drawing/2014/main" val="2702397603"/>
                  </a:ext>
                </a:extLst>
              </a:tr>
              <a:tr h="1298772">
                <a:tc>
                  <a:txBody>
                    <a:bodyPr/>
                    <a:lstStyle/>
                    <a:p>
                      <a:pPr algn="l" fontAlgn="ctr"/>
                      <a:r>
                        <a:rPr lang="en-US" sz="1600" b="0" i="0" u="none" strike="noStrike" dirty="0">
                          <a:solidFill>
                            <a:schemeClr val="bg1"/>
                          </a:solidFill>
                          <a:effectLst/>
                          <a:latin typeface="+mn-lt"/>
                        </a:rPr>
                        <a:t>CAC-013/01/2019</a:t>
                      </a:r>
                    </a:p>
                  </a:txBody>
                  <a:tcPr marL="9525" marR="9525" marT="9525" marB="0" anchor="ctr">
                    <a:solidFill>
                      <a:schemeClr val="tx2"/>
                    </a:solidFill>
                  </a:tcPr>
                </a:tc>
                <a:tc>
                  <a:txBody>
                    <a:bodyPr/>
                    <a:lstStyle/>
                    <a:p>
                      <a:pPr algn="l" fontAlgn="ctr"/>
                      <a:r>
                        <a:rPr lang="es-MX" sz="1800" b="0" i="0" u="none" strike="noStrike">
                          <a:solidFill>
                            <a:srgbClr val="000000"/>
                          </a:solidFill>
                          <a:effectLst/>
                          <a:latin typeface="+mn-lt"/>
                        </a:rPr>
                        <a:t>Se aprueba la creación de un grupo de trabajo para proponer los instrumentos normativos necesarios para continuar salvaguardando la confidencialidad de los informantes. El líder será el Director General Adjunto de Integración de Información con el apoyo técnico del área de asesores de Presidencia.</a:t>
                      </a:r>
                    </a:p>
                  </a:txBody>
                  <a:tcPr marL="9525" marR="9525" marT="9525" marB="0" anchor="ctr">
                    <a:noFill/>
                  </a:tcPr>
                </a:tc>
                <a:tc>
                  <a:txBody>
                    <a:bodyPr/>
                    <a:lstStyle/>
                    <a:p>
                      <a:pPr algn="ctr" fontAlgn="ctr"/>
                      <a:r>
                        <a:rPr lang="en-US" sz="1800" b="0" i="0" u="none" strike="noStrike" dirty="0">
                          <a:solidFill>
                            <a:srgbClr val="000000"/>
                          </a:solidFill>
                          <a:effectLst/>
                          <a:latin typeface="+mn-lt"/>
                        </a:rPr>
                        <a:t>DGIAI</a:t>
                      </a:r>
                    </a:p>
                  </a:txBody>
                  <a:tcPr marL="9525" marR="9525" marT="9525" marB="0" anchor="ctr">
                    <a:noFill/>
                  </a:tcPr>
                </a:tc>
                <a:extLst>
                  <a:ext uri="{0D108BD9-81ED-4DB2-BD59-A6C34878D82A}">
                    <a16:rowId xmlns:a16="http://schemas.microsoft.com/office/drawing/2014/main" val="2420221974"/>
                  </a:ext>
                </a:extLst>
              </a:tr>
              <a:tr h="1061884">
                <a:tc>
                  <a:txBody>
                    <a:bodyPr/>
                    <a:lstStyle/>
                    <a:p>
                      <a:pPr algn="l" fontAlgn="ctr"/>
                      <a:r>
                        <a:rPr lang="en-US" sz="1600" b="0" i="0" u="none" strike="noStrike" dirty="0">
                          <a:solidFill>
                            <a:schemeClr val="bg1"/>
                          </a:solidFill>
                          <a:effectLst/>
                          <a:latin typeface="+mn-lt"/>
                        </a:rPr>
                        <a:t>CAC-003/03/2019</a:t>
                      </a:r>
                    </a:p>
                  </a:txBody>
                  <a:tcPr marL="9525" marR="9525" marT="9525" marB="0" anchor="ctr">
                    <a:solidFill>
                      <a:schemeClr val="tx2"/>
                    </a:solidFill>
                  </a:tcPr>
                </a:tc>
                <a:tc>
                  <a:txBody>
                    <a:bodyPr/>
                    <a:lstStyle/>
                    <a:p>
                      <a:pPr algn="l" fontAlgn="ctr"/>
                      <a:r>
                        <a:rPr lang="es-MX" sz="1800" b="0" i="0" u="none" strike="noStrike" dirty="0">
                          <a:solidFill>
                            <a:srgbClr val="000000"/>
                          </a:solidFill>
                          <a:effectLst/>
                          <a:latin typeface="+mn-lt"/>
                        </a:rPr>
                        <a:t>El grupo de trabajo de gestión de cambios revisará el artículo  tercero transitorio de los lineamientos con el fin de que el Secretario Técnico presente nuevamente los lineamientos en la siguiente sesión.</a:t>
                      </a:r>
                    </a:p>
                  </a:txBody>
                  <a:tcPr marL="9525" marR="9525" marT="9525" marB="0" anchor="ctr">
                    <a:solidFill>
                      <a:srgbClr val="E7E6E6"/>
                    </a:solidFill>
                  </a:tcPr>
                </a:tc>
                <a:tc>
                  <a:txBody>
                    <a:bodyPr/>
                    <a:lstStyle/>
                    <a:p>
                      <a:pPr algn="ctr" fontAlgn="ctr"/>
                      <a:r>
                        <a:rPr lang="en-US" sz="1800" b="0" i="0" u="none" strike="noStrike" dirty="0" err="1">
                          <a:solidFill>
                            <a:srgbClr val="000000"/>
                          </a:solidFill>
                          <a:effectLst/>
                          <a:latin typeface="+mn-lt"/>
                        </a:rPr>
                        <a:t>Secretario</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Técnico</a:t>
                      </a:r>
                      <a:endParaRPr lang="en-US" sz="1800" b="0" i="0" u="none" strike="noStrike" dirty="0">
                        <a:solidFill>
                          <a:srgbClr val="000000"/>
                        </a:solidFill>
                        <a:effectLst/>
                        <a:latin typeface="+mn-lt"/>
                      </a:endParaRPr>
                    </a:p>
                  </a:txBody>
                  <a:tcPr marL="9525" marR="9525" marT="9525" marB="0" anchor="ctr">
                    <a:solidFill>
                      <a:srgbClr val="E7E6E6"/>
                    </a:solidFill>
                  </a:tcPr>
                </a:tc>
                <a:extLst>
                  <a:ext uri="{0D108BD9-81ED-4DB2-BD59-A6C34878D82A}">
                    <a16:rowId xmlns:a16="http://schemas.microsoft.com/office/drawing/2014/main" val="2181623931"/>
                  </a:ext>
                </a:extLst>
              </a:tr>
              <a:tr h="808445">
                <a:tc>
                  <a:txBody>
                    <a:bodyPr/>
                    <a:lstStyle/>
                    <a:p>
                      <a:pPr algn="l" fontAlgn="ctr"/>
                      <a:r>
                        <a:rPr lang="en-US" sz="1600" b="0" i="0" u="none" strike="noStrike" dirty="0">
                          <a:solidFill>
                            <a:schemeClr val="bg1"/>
                          </a:solidFill>
                          <a:effectLst/>
                          <a:latin typeface="+mn-lt"/>
                        </a:rPr>
                        <a:t>CAC-004/03/2019</a:t>
                      </a:r>
                    </a:p>
                  </a:txBody>
                  <a:tcPr marL="9525" marR="9525" marT="9525" marB="0" anchor="ctr">
                    <a:solidFill>
                      <a:schemeClr val="tx2"/>
                    </a:solidFill>
                  </a:tcPr>
                </a:tc>
                <a:tc>
                  <a:txBody>
                    <a:bodyPr/>
                    <a:lstStyle/>
                    <a:p>
                      <a:pPr algn="l" fontAlgn="ctr"/>
                      <a:r>
                        <a:rPr lang="es-MX" sz="1800" b="0" i="0" u="none" strike="noStrike">
                          <a:solidFill>
                            <a:srgbClr val="000000"/>
                          </a:solidFill>
                          <a:effectLst/>
                          <a:latin typeface="+mn-lt"/>
                        </a:rPr>
                        <a:t>La Dirección General de la Coordinación del SNIEG se compromete a presentar una propuesta de indicadores de pertinencia en la siguiente sesión del Comité. </a:t>
                      </a:r>
                    </a:p>
                  </a:txBody>
                  <a:tcPr marL="9525" marR="9525" marT="9525" marB="0" anchor="ctr">
                    <a:noFill/>
                  </a:tcPr>
                </a:tc>
                <a:tc>
                  <a:txBody>
                    <a:bodyPr/>
                    <a:lstStyle/>
                    <a:p>
                      <a:pPr algn="ctr" fontAlgn="ctr"/>
                      <a:r>
                        <a:rPr lang="en-US" sz="1800" b="0" i="0" u="none" strike="noStrike" dirty="0">
                          <a:solidFill>
                            <a:srgbClr val="000000"/>
                          </a:solidFill>
                          <a:effectLst/>
                          <a:latin typeface="+mn-lt"/>
                        </a:rPr>
                        <a:t>DGCSNIEG</a:t>
                      </a:r>
                    </a:p>
                  </a:txBody>
                  <a:tcPr marL="9525" marR="9525" marT="9525" marB="0" anchor="ctr">
                    <a:noFill/>
                  </a:tcPr>
                </a:tc>
                <a:extLst>
                  <a:ext uri="{0D108BD9-81ED-4DB2-BD59-A6C34878D82A}">
                    <a16:rowId xmlns:a16="http://schemas.microsoft.com/office/drawing/2014/main" val="3188346904"/>
                  </a:ext>
                </a:extLst>
              </a:tr>
              <a:tr h="808445">
                <a:tc>
                  <a:txBody>
                    <a:bodyPr/>
                    <a:lstStyle/>
                    <a:p>
                      <a:pPr algn="l" fontAlgn="ctr"/>
                      <a:r>
                        <a:rPr lang="en-US" sz="1600" b="0" i="0" u="none" strike="noStrike" dirty="0">
                          <a:solidFill>
                            <a:schemeClr val="bg1"/>
                          </a:solidFill>
                          <a:effectLst/>
                          <a:latin typeface="+mn-lt"/>
                        </a:rPr>
                        <a:t>CAC-007/03/2019</a:t>
                      </a:r>
                    </a:p>
                  </a:txBody>
                  <a:tcPr marL="9525" marR="9525" marT="9525" marB="0" anchor="ctr">
                    <a:solidFill>
                      <a:schemeClr val="tx2"/>
                    </a:solidFill>
                  </a:tcPr>
                </a:tc>
                <a:tc>
                  <a:txBody>
                    <a:bodyPr/>
                    <a:lstStyle/>
                    <a:p>
                      <a:pPr algn="l" fontAlgn="ctr"/>
                      <a:r>
                        <a:rPr lang="es-MX" sz="1800" b="0" i="0" u="none" strike="noStrike">
                          <a:solidFill>
                            <a:srgbClr val="000000"/>
                          </a:solidFill>
                          <a:effectLst/>
                          <a:latin typeface="+mn-lt"/>
                        </a:rPr>
                        <a:t>El Secretariado Técnico enviará a las Unidades Administrativas la lista de programas integrada por la DGVSPI para que sea revisada y remitan al Secretariado Técnico la versión final de sus programas de información, el 9 de agosto de 2019.</a:t>
                      </a:r>
                    </a:p>
                  </a:txBody>
                  <a:tcPr marL="9525" marR="9525" marT="9525" marB="0" anchor="ctr">
                    <a:solidFill>
                      <a:srgbClr val="E7E6E6"/>
                    </a:solidFill>
                  </a:tcPr>
                </a:tc>
                <a:tc>
                  <a:txBody>
                    <a:bodyPr/>
                    <a:lstStyle/>
                    <a:p>
                      <a:pPr algn="ctr" fontAlgn="ctr"/>
                      <a:r>
                        <a:rPr lang="en-US" sz="1800" b="0" i="0" u="none" strike="noStrike" dirty="0" err="1">
                          <a:solidFill>
                            <a:srgbClr val="000000"/>
                          </a:solidFill>
                          <a:effectLst/>
                          <a:latin typeface="+mn-lt"/>
                        </a:rPr>
                        <a:t>Secretario</a:t>
                      </a:r>
                      <a:r>
                        <a:rPr lang="en-US" sz="1800" b="0" i="0" u="none" strike="noStrike" dirty="0">
                          <a:solidFill>
                            <a:srgbClr val="000000"/>
                          </a:solidFill>
                          <a:effectLst/>
                          <a:latin typeface="+mn-lt"/>
                        </a:rPr>
                        <a:t> </a:t>
                      </a:r>
                      <a:r>
                        <a:rPr lang="en-US" sz="1800" b="0" i="0" u="none" strike="noStrike" dirty="0" err="1">
                          <a:solidFill>
                            <a:srgbClr val="000000"/>
                          </a:solidFill>
                          <a:effectLst/>
                          <a:latin typeface="+mn-lt"/>
                        </a:rPr>
                        <a:t>Técnico</a:t>
                      </a:r>
                      <a:endParaRPr lang="en-US" sz="1800" b="0" i="0" u="none" strike="noStrike" dirty="0">
                        <a:solidFill>
                          <a:srgbClr val="000000"/>
                        </a:solidFill>
                        <a:effectLst/>
                        <a:latin typeface="+mn-lt"/>
                      </a:endParaRPr>
                    </a:p>
                  </a:txBody>
                  <a:tcPr marL="9525" marR="9525" marT="9525" marB="0" anchor="ctr">
                    <a:solidFill>
                      <a:schemeClr val="bg2"/>
                    </a:solidFill>
                  </a:tcPr>
                </a:tc>
                <a:extLst>
                  <a:ext uri="{0D108BD9-81ED-4DB2-BD59-A6C34878D82A}">
                    <a16:rowId xmlns:a16="http://schemas.microsoft.com/office/drawing/2014/main" val="1790479619"/>
                  </a:ext>
                </a:extLst>
              </a:tr>
            </a:tbl>
          </a:graphicData>
        </a:graphic>
      </p:graphicFrame>
    </p:spTree>
    <p:extLst>
      <p:ext uri="{BB962C8B-B14F-4D97-AF65-F5344CB8AC3E}">
        <p14:creationId xmlns:p14="http://schemas.microsoft.com/office/powerpoint/2010/main" val="521624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smtClean="0">
                <a:solidFill>
                  <a:schemeClr val="bg1"/>
                </a:solidFill>
              </a:rPr>
              <a:t>Acuerdos en proceso:</a:t>
            </a:r>
            <a:br>
              <a:rPr lang="es-MX" sz="4800" smtClean="0">
                <a:solidFill>
                  <a:schemeClr val="bg1"/>
                </a:solidFill>
              </a:rPr>
            </a:br>
            <a:r>
              <a:rPr lang="es-MX" sz="4800" smtClean="0">
                <a:solidFill>
                  <a:schemeClr val="bg1"/>
                </a:solidFill>
              </a:rPr>
              <a:t>Grupos de trabajo</a:t>
            </a:r>
            <a:endParaRPr lang="es-MX" sz="4800" dirty="0">
              <a:solidFill>
                <a:schemeClr val="bg1"/>
              </a:solidFill>
            </a:endParaRPr>
          </a:p>
        </p:txBody>
      </p:sp>
    </p:spTree>
    <p:extLst>
      <p:ext uri="{BB962C8B-B14F-4D97-AF65-F5344CB8AC3E}">
        <p14:creationId xmlns:p14="http://schemas.microsoft.com/office/powerpoint/2010/main" val="4111274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684048769"/>
              </p:ext>
            </p:extLst>
          </p:nvPr>
        </p:nvGraphicFramePr>
        <p:xfrm>
          <a:off x="1683775" y="1093531"/>
          <a:ext cx="9296400" cy="1356098"/>
        </p:xfrm>
        <a:graphic>
          <a:graphicData uri="http://schemas.openxmlformats.org/drawingml/2006/table">
            <a:tbl>
              <a:tblPr firstRow="1" bandRow="1">
                <a:tableStyleId>{5C22544A-7EE6-4342-B048-85BDC9FD1C3A}</a:tableStyleId>
              </a:tblPr>
              <a:tblGrid>
                <a:gridCol w="4540043">
                  <a:extLst>
                    <a:ext uri="{9D8B030D-6E8A-4147-A177-3AD203B41FA5}">
                      <a16:colId xmlns:a16="http://schemas.microsoft.com/office/drawing/2014/main" val="4015795347"/>
                    </a:ext>
                  </a:extLst>
                </a:gridCol>
                <a:gridCol w="4756357">
                  <a:extLst>
                    <a:ext uri="{9D8B030D-6E8A-4147-A177-3AD203B41FA5}">
                      <a16:colId xmlns:a16="http://schemas.microsoft.com/office/drawing/2014/main" val="1522566200"/>
                    </a:ext>
                  </a:extLst>
                </a:gridCol>
              </a:tblGrid>
              <a:tr h="506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CAC-006/04/2018</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r" fontAlgn="ctr"/>
                      <a:r>
                        <a:rPr lang="es-MX" sz="2000" b="0" dirty="0" smtClean="0">
                          <a:solidFill>
                            <a:schemeClr val="tx1"/>
                          </a:solidFill>
                        </a:rPr>
                        <a:t>Responsable: </a:t>
                      </a:r>
                      <a:r>
                        <a:rPr lang="en-US" sz="2000" b="0" i="0" u="none" strike="noStrike" dirty="0" err="1" smtClean="0">
                          <a:solidFill>
                            <a:srgbClr val="000000"/>
                          </a:solidFill>
                          <a:effectLst/>
                          <a:latin typeface="Calibri" panose="020F0502020204030204" pitchFamily="34" charset="0"/>
                        </a:rPr>
                        <a:t>Coordinación</a:t>
                      </a:r>
                      <a:r>
                        <a:rPr lang="en-US" sz="2000" b="0" i="0" u="none" strike="noStrike" baseline="0" dirty="0" smtClean="0">
                          <a:solidFill>
                            <a:srgbClr val="000000"/>
                          </a:solidFill>
                          <a:effectLst/>
                          <a:latin typeface="Calibri" panose="020F0502020204030204" pitchFamily="34" charset="0"/>
                        </a:rPr>
                        <a:t> de </a:t>
                      </a:r>
                      <a:r>
                        <a:rPr lang="en-US" sz="2000" b="0" i="0" u="none" strike="noStrike" baseline="0" dirty="0" err="1" smtClean="0">
                          <a:solidFill>
                            <a:srgbClr val="000000"/>
                          </a:solidFill>
                          <a:effectLst/>
                          <a:latin typeface="Calibri" panose="020F0502020204030204" pitchFamily="34" charset="0"/>
                        </a:rPr>
                        <a:t>Asesores</a:t>
                      </a:r>
                      <a:endParaRPr lang="en-US" sz="2000" b="0" i="0" u="none" strike="noStrike" dirty="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49542">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El </a:t>
                      </a:r>
                      <a:r>
                        <a:rPr lang="es-MX" sz="2000" b="1" i="0" u="sng" strike="noStrike" dirty="0" smtClean="0">
                          <a:solidFill>
                            <a:srgbClr val="000000"/>
                          </a:solidFill>
                          <a:effectLst/>
                          <a:latin typeface="Calibri" panose="020F0502020204030204" pitchFamily="34" charset="0"/>
                        </a:rPr>
                        <a:t>Grupo de Trabajo del Modelo de Procesos </a:t>
                      </a:r>
                      <a:r>
                        <a:rPr lang="es-MX" sz="2000" b="0" i="0" u="none" strike="noStrike" dirty="0" smtClean="0">
                          <a:solidFill>
                            <a:srgbClr val="000000"/>
                          </a:solidFill>
                          <a:effectLst/>
                          <a:latin typeface="Calibri" panose="020F0502020204030204" pitchFamily="34" charset="0"/>
                        </a:rPr>
                        <a:t>llevará a cabo una revisión de la adaptación de la </a:t>
                      </a:r>
                      <a:r>
                        <a:rPr lang="es-MX" sz="2000" b="1" i="0" u="sng" strike="noStrike" dirty="0" smtClean="0">
                          <a:solidFill>
                            <a:srgbClr val="000000"/>
                          </a:solidFill>
                          <a:effectLst/>
                          <a:latin typeface="Calibri" panose="020F0502020204030204" pitchFamily="34" charset="0"/>
                        </a:rPr>
                        <a:t>herramienta de autoevaluación del DESAP</a:t>
                      </a:r>
                      <a:r>
                        <a:rPr lang="es-MX" sz="2000" b="0" i="0" u="none" strike="noStrike" dirty="0" smtClean="0">
                          <a:solidFill>
                            <a:srgbClr val="000000"/>
                          </a:solidFill>
                          <a:effectLst/>
                          <a:latin typeface="Calibri" panose="020F0502020204030204" pitchFamily="34" charset="0"/>
                        </a:rPr>
                        <a:t>…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8" name="Rectángulo 7"/>
          <p:cNvSpPr/>
          <p:nvPr/>
        </p:nvSpPr>
        <p:spPr>
          <a:xfrm>
            <a:off x="1050823" y="2545428"/>
            <a:ext cx="10562303" cy="3421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a:solidFill>
                  <a:schemeClr val="tx1"/>
                </a:solidFill>
              </a:rPr>
              <a:t>El 6 de septiembre se reunió el grupo y se presentaron los resultados de las pruebas de usuario del Sistema de Evidencias del MPEG (</a:t>
            </a:r>
            <a:r>
              <a:rPr lang="es-MX" sz="2000" dirty="0" err="1">
                <a:solidFill>
                  <a:schemeClr val="tx1"/>
                </a:solidFill>
              </a:rPr>
              <a:t>Ptraking</a:t>
            </a:r>
            <a:r>
              <a:rPr lang="es-MX" sz="2000" dirty="0" smtClean="0">
                <a:solidFill>
                  <a:schemeClr val="tx1"/>
                </a:solidFill>
              </a:rPr>
              <a:t>)</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Aún no </a:t>
            </a:r>
            <a:r>
              <a:rPr lang="es-MX" sz="2000" dirty="0">
                <a:solidFill>
                  <a:schemeClr val="tx1"/>
                </a:solidFill>
              </a:rPr>
              <a:t>se reciben comentarios de todas la áreas sobre el modelo de evaluación de madurez en la implementación del MPEG. </a:t>
            </a:r>
            <a:endParaRPr lang="es-MX" sz="2000" dirty="0" smtClean="0">
              <a:solidFill>
                <a:schemeClr val="tx1"/>
              </a:solidFill>
            </a:endParaRP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 </a:t>
            </a:r>
            <a:r>
              <a:rPr lang="es-MX" sz="2000" dirty="0">
                <a:solidFill>
                  <a:schemeClr val="tx1"/>
                </a:solidFill>
              </a:rPr>
              <a:t>El grupo aún no ha revisado la herramienta de autoevaluación del </a:t>
            </a:r>
            <a:r>
              <a:rPr lang="es-MX" sz="2000" dirty="0" smtClean="0">
                <a:solidFill>
                  <a:schemeClr val="tx1"/>
                </a:solidFill>
              </a:rPr>
              <a:t>DESAP.</a:t>
            </a:r>
          </a:p>
        </p:txBody>
      </p:sp>
    </p:spTree>
    <p:extLst>
      <p:ext uri="{BB962C8B-B14F-4D97-AF65-F5344CB8AC3E}">
        <p14:creationId xmlns:p14="http://schemas.microsoft.com/office/powerpoint/2010/main" val="105849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3538837252"/>
              </p:ext>
            </p:extLst>
          </p:nvPr>
        </p:nvGraphicFramePr>
        <p:xfrm>
          <a:off x="1061884" y="808186"/>
          <a:ext cx="9933040" cy="1567331"/>
        </p:xfrm>
        <a:graphic>
          <a:graphicData uri="http://schemas.openxmlformats.org/drawingml/2006/table">
            <a:tbl>
              <a:tblPr firstRow="1" bandRow="1">
                <a:tableStyleId>{5C22544A-7EE6-4342-B048-85BDC9FD1C3A}</a:tableStyleId>
              </a:tblPr>
              <a:tblGrid>
                <a:gridCol w="5777740">
                  <a:extLst>
                    <a:ext uri="{9D8B030D-6E8A-4147-A177-3AD203B41FA5}">
                      <a16:colId xmlns:a16="http://schemas.microsoft.com/office/drawing/2014/main" val="4015795347"/>
                    </a:ext>
                  </a:extLst>
                </a:gridCol>
                <a:gridCol w="4155300">
                  <a:extLst>
                    <a:ext uri="{9D8B030D-6E8A-4147-A177-3AD203B41FA5}">
                      <a16:colId xmlns:a16="http://schemas.microsoft.com/office/drawing/2014/main" val="1522566200"/>
                    </a:ext>
                  </a:extLst>
                </a:gridCol>
              </a:tblGrid>
              <a:tr h="651904">
                <a:tc>
                  <a:txBody>
                    <a:bodyPr/>
                    <a:lstStyle/>
                    <a:p>
                      <a:r>
                        <a:rPr lang="en-US" sz="2000" b="0" dirty="0" smtClean="0">
                          <a:solidFill>
                            <a:schemeClr val="tx1"/>
                          </a:solidFill>
                        </a:rPr>
                        <a:t>CAC-008/04/2018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Enrique De Alba</a:t>
                      </a:r>
                      <a:endParaRPr lang="en-US" sz="2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915427">
                <a:tc gridSpan="2">
                  <a:txBody>
                    <a:bodyPr/>
                    <a:lstStyle/>
                    <a:p>
                      <a:pPr lvl="1" fontAlgn="ctr"/>
                      <a:r>
                        <a:rPr lang="es-MX" sz="2000" dirty="0" smtClean="0">
                          <a:solidFill>
                            <a:schemeClr val="tx1"/>
                          </a:solidFill>
                        </a:rPr>
                        <a:t>Se creará un </a:t>
                      </a:r>
                      <a:r>
                        <a:rPr lang="es-MX" sz="2000" b="1" u="sng" dirty="0" smtClean="0">
                          <a:solidFill>
                            <a:schemeClr val="tx1"/>
                          </a:solidFill>
                        </a:rPr>
                        <a:t>Grupo de Trabajo de Documentación de Diseño</a:t>
                      </a:r>
                      <a:r>
                        <a:rPr lang="es-MX" sz="2000" dirty="0" smtClean="0">
                          <a:solidFill>
                            <a:schemeClr val="tx1"/>
                          </a:solidFill>
                        </a:rPr>
                        <a:t>, para apoyar la revisión de los documentos “Diseño Conceptual”, “Diseño de Muestreo” y “Diseño de Cuestionarios”.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9" name="Rectángulo 8"/>
          <p:cNvSpPr/>
          <p:nvPr/>
        </p:nvSpPr>
        <p:spPr>
          <a:xfrm>
            <a:off x="2198844" y="2750708"/>
            <a:ext cx="8796080" cy="2748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a:solidFill>
                  <a:schemeClr val="tx1"/>
                </a:solidFill>
              </a:rPr>
              <a:t>Se realizó un ejercicio comparativo entre las clasificaciones especificadas en los marcos conceptuales y el diccionario de datos de los Metadatos.  </a:t>
            </a:r>
            <a:endParaRPr lang="es-MX" sz="2000" dirty="0" smtClean="0">
              <a:solidFill>
                <a:schemeClr val="tx1"/>
              </a:solidFill>
            </a:endParaRP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Se </a:t>
            </a:r>
            <a:r>
              <a:rPr lang="es-MX" sz="2000" dirty="0">
                <a:solidFill>
                  <a:schemeClr val="tx1"/>
                </a:solidFill>
              </a:rPr>
              <a:t>buscará homogeneizar definiciones para que desde la fase de diseño se alimenten los metadatos y de esta manera evitar trabajos dobles que generen inconsistencias. </a:t>
            </a:r>
            <a:endParaRPr lang="en-US" sz="2000" dirty="0">
              <a:solidFill>
                <a:schemeClr val="accent6">
                  <a:lumMod val="75000"/>
                </a:schemeClr>
              </a:solidFill>
            </a:endParaRPr>
          </a:p>
        </p:txBody>
      </p:sp>
    </p:spTree>
    <p:extLst>
      <p:ext uri="{BB962C8B-B14F-4D97-AF65-F5344CB8AC3E}">
        <p14:creationId xmlns:p14="http://schemas.microsoft.com/office/powerpoint/2010/main" val="262875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nvPr>
        </p:nvGraphicFramePr>
        <p:xfrm>
          <a:off x="1425886" y="1028675"/>
          <a:ext cx="9318521" cy="1179060"/>
        </p:xfrm>
        <a:graphic>
          <a:graphicData uri="http://schemas.openxmlformats.org/drawingml/2006/table">
            <a:tbl>
              <a:tblPr firstRow="1" bandRow="1">
                <a:tableStyleId>{5C22544A-7EE6-4342-B048-85BDC9FD1C3A}</a:tableStyleId>
              </a:tblPr>
              <a:tblGrid>
                <a:gridCol w="5420293">
                  <a:extLst>
                    <a:ext uri="{9D8B030D-6E8A-4147-A177-3AD203B41FA5}">
                      <a16:colId xmlns:a16="http://schemas.microsoft.com/office/drawing/2014/main" val="4015795347"/>
                    </a:ext>
                  </a:extLst>
                </a:gridCol>
                <a:gridCol w="3898228">
                  <a:extLst>
                    <a:ext uri="{9D8B030D-6E8A-4147-A177-3AD203B41FA5}">
                      <a16:colId xmlns:a16="http://schemas.microsoft.com/office/drawing/2014/main" val="1522566200"/>
                    </a:ext>
                  </a:extLst>
                </a:gridCol>
              </a:tblGrid>
              <a:tr h="616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mn-lt"/>
                          <a:ea typeface="+mn-ea"/>
                          <a:cs typeface="+mn-cs"/>
                        </a:rPr>
                        <a:t>CAC-005/05/2018</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Enrique De Alba</a:t>
                      </a:r>
                      <a:endParaRPr lang="en-US" sz="2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562990">
                <a:tc gridSpan="2">
                  <a:txBody>
                    <a:bodyPr/>
                    <a:lstStyle/>
                    <a:p>
                      <a:pPr lvl="1" fontAlgn="ctr">
                        <a:tabLst/>
                      </a:pPr>
                      <a:r>
                        <a:rPr lang="es-MX" sz="2000" kern="1200" dirty="0" smtClean="0">
                          <a:solidFill>
                            <a:schemeClr val="dk1"/>
                          </a:solidFill>
                          <a:effectLst/>
                          <a:latin typeface="+mn-lt"/>
                          <a:ea typeface="+mn-ea"/>
                          <a:cs typeface="+mn-cs"/>
                        </a:rPr>
                        <a:t>… Grupo de Trabajo de indicadores … de registros administrativos ...</a:t>
                      </a:r>
                      <a:endParaRPr lang="es-MX" sz="20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2" name="Rectángulo 1"/>
          <p:cNvSpPr/>
          <p:nvPr/>
        </p:nvSpPr>
        <p:spPr>
          <a:xfrm>
            <a:off x="1814465" y="2850874"/>
            <a:ext cx="8929942" cy="25299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El acuerdo original está concluido puesto que en la 2ª sesión del </a:t>
            </a:r>
            <a:r>
              <a:rPr lang="es-MX" sz="2000" dirty="0" err="1" smtClean="0">
                <a:solidFill>
                  <a:schemeClr val="tx1"/>
                </a:solidFill>
              </a:rPr>
              <a:t>CoAC</a:t>
            </a:r>
            <a:r>
              <a:rPr lang="es-MX" sz="2000" dirty="0" smtClean="0">
                <a:solidFill>
                  <a:schemeClr val="tx1"/>
                </a:solidFill>
              </a:rPr>
              <a:t> se aprobaron los indicadores de precisión de registros administrativos.</a:t>
            </a:r>
          </a:p>
          <a:p>
            <a:pPr marL="285750" indent="-285750">
              <a:buFont typeface="Arial" panose="020B0604020202020204" pitchFamily="34" charset="0"/>
              <a:buChar char="•"/>
            </a:pPr>
            <a:endParaRPr lang="es-MX" sz="2000" dirty="0" smtClean="0">
              <a:solidFill>
                <a:schemeClr val="tx1"/>
              </a:solidFill>
            </a:endParaRPr>
          </a:p>
          <a:p>
            <a:pPr marL="285750" indent="-285750">
              <a:buFont typeface="Arial" panose="020B0604020202020204" pitchFamily="34" charset="0"/>
              <a:buChar char="•"/>
            </a:pPr>
            <a:r>
              <a:rPr lang="es-MX" sz="2000" dirty="0" smtClean="0">
                <a:solidFill>
                  <a:schemeClr val="tx1"/>
                </a:solidFill>
              </a:rPr>
              <a:t>Se entregó el material del curso al área de capacitación, quien está elaborando la capacitación en línea. </a:t>
            </a:r>
            <a:endParaRPr lang="es-MX" sz="2000" dirty="0">
              <a:solidFill>
                <a:schemeClr val="tx1"/>
              </a:solidFill>
            </a:endParaRPr>
          </a:p>
        </p:txBody>
      </p:sp>
    </p:spTree>
    <p:extLst>
      <p:ext uri="{BB962C8B-B14F-4D97-AF65-F5344CB8AC3E}">
        <p14:creationId xmlns:p14="http://schemas.microsoft.com/office/powerpoint/2010/main" val="158207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1106531181"/>
              </p:ext>
            </p:extLst>
          </p:nvPr>
        </p:nvGraphicFramePr>
        <p:xfrm>
          <a:off x="1238865" y="808186"/>
          <a:ext cx="10176387" cy="1315581"/>
        </p:xfrm>
        <a:graphic>
          <a:graphicData uri="http://schemas.openxmlformats.org/drawingml/2006/table">
            <a:tbl>
              <a:tblPr firstRow="1" bandRow="1">
                <a:tableStyleId>{5C22544A-7EE6-4342-B048-85BDC9FD1C3A}</a:tableStyleId>
              </a:tblPr>
              <a:tblGrid>
                <a:gridCol w="5919287">
                  <a:extLst>
                    <a:ext uri="{9D8B030D-6E8A-4147-A177-3AD203B41FA5}">
                      <a16:colId xmlns:a16="http://schemas.microsoft.com/office/drawing/2014/main" val="4015795347"/>
                    </a:ext>
                  </a:extLst>
                </a:gridCol>
                <a:gridCol w="4257100">
                  <a:extLst>
                    <a:ext uri="{9D8B030D-6E8A-4147-A177-3AD203B41FA5}">
                      <a16:colId xmlns:a16="http://schemas.microsoft.com/office/drawing/2014/main" val="1522566200"/>
                    </a:ext>
                  </a:extLst>
                </a:gridCol>
              </a:tblGrid>
              <a:tr h="511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CAC-006/01/2019</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a:t>
                      </a:r>
                      <a:r>
                        <a:rPr lang="es-MX" sz="2000" b="0" i="0" u="none" strike="noStrike" dirty="0" smtClean="0">
                          <a:solidFill>
                            <a:srgbClr val="000000"/>
                          </a:solidFill>
                          <a:effectLst/>
                          <a:latin typeface="Calibri" panose="020F0502020204030204" pitchFamily="34" charset="0"/>
                        </a:rPr>
                        <a:t>CGOR</a:t>
                      </a:r>
                      <a:endParaRPr lang="en-US" sz="2000" b="0" i="0" u="none" strike="noStrike" dirty="0" smtClean="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04450">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 </a:t>
                      </a:r>
                      <a:r>
                        <a:rPr lang="es-MX" sz="2000" b="1" i="0" u="sng" strike="noStrike" dirty="0" smtClean="0">
                          <a:solidFill>
                            <a:srgbClr val="000000"/>
                          </a:solidFill>
                          <a:effectLst/>
                          <a:latin typeface="Calibri" panose="020F0502020204030204" pitchFamily="34" charset="0"/>
                        </a:rPr>
                        <a:t>grupo de trabajo </a:t>
                      </a:r>
                      <a:r>
                        <a:rPr lang="es-MX" sz="2000" b="0" i="0" u="none" strike="noStrike" dirty="0" smtClean="0">
                          <a:solidFill>
                            <a:srgbClr val="000000"/>
                          </a:solidFill>
                          <a:effectLst/>
                          <a:latin typeface="Calibri" panose="020F0502020204030204" pitchFamily="34" charset="0"/>
                        </a:rPr>
                        <a:t>para analizar las causas de los resultados no adecuados (en</a:t>
                      </a:r>
                      <a:r>
                        <a:rPr lang="es-MX" sz="2000" b="0" i="0" u="none" strike="noStrike" baseline="0" dirty="0" smtClean="0">
                          <a:solidFill>
                            <a:srgbClr val="000000"/>
                          </a:solidFill>
                          <a:effectLst/>
                          <a:latin typeface="Calibri" panose="020F0502020204030204" pitchFamily="34" charset="0"/>
                        </a:rPr>
                        <a:t> la evaluación)</a:t>
                      </a:r>
                      <a:r>
                        <a:rPr lang="es-MX" sz="2000" b="0" i="0" u="none" strike="noStrike" dirty="0" smtClean="0">
                          <a:solidFill>
                            <a:srgbClr val="000000"/>
                          </a:solidFill>
                          <a:effectLst/>
                          <a:latin typeface="Calibri" panose="020F0502020204030204" pitchFamily="34" charset="0"/>
                        </a:rPr>
                        <a:t>, en particular, las actividades </a:t>
                      </a:r>
                      <a:r>
                        <a:rPr lang="es-MX" sz="2000" b="1" i="0" u="sng" strike="noStrike" dirty="0" smtClean="0">
                          <a:solidFill>
                            <a:srgbClr val="000000"/>
                          </a:solidFill>
                          <a:effectLst/>
                          <a:latin typeface="Calibri" panose="020F0502020204030204" pitchFamily="34" charset="0"/>
                        </a:rPr>
                        <a:t>de supervisión de la captación </a:t>
                      </a:r>
                      <a:r>
                        <a:rPr lang="es-MX" sz="2000" b="0" i="0" u="none" strike="noStrike" dirty="0" smtClean="0">
                          <a:solidFill>
                            <a:srgbClr val="000000"/>
                          </a:solidFill>
                          <a:effectLst/>
                          <a:latin typeface="Calibri" panose="020F0502020204030204" pitchFamily="34" charset="0"/>
                        </a:rPr>
                        <a:t>de información...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8" name="Rectángulo 7"/>
          <p:cNvSpPr/>
          <p:nvPr/>
        </p:nvSpPr>
        <p:spPr>
          <a:xfrm>
            <a:off x="975501" y="2421741"/>
            <a:ext cx="10439751" cy="3440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dirty="0" smtClean="0">
                <a:solidFill>
                  <a:schemeClr val="tx1"/>
                </a:solidFill>
              </a:rPr>
              <a:t>La </a:t>
            </a:r>
            <a:r>
              <a:rPr lang="es-MX" dirty="0">
                <a:solidFill>
                  <a:schemeClr val="tx1"/>
                </a:solidFill>
              </a:rPr>
              <a:t>segunda sesión se llevó a cabo el 6 de septiembre de 2019. </a:t>
            </a:r>
            <a:endParaRPr lang="es-MX" dirty="0" smtClean="0">
              <a:solidFill>
                <a:schemeClr val="tx1"/>
              </a:solidFill>
            </a:endParaRPr>
          </a:p>
          <a:p>
            <a:pPr marL="800100" lvl="1" indent="-342900">
              <a:buFont typeface="Courier New" panose="02070309020205020404" pitchFamily="49" charset="0"/>
              <a:buChar char="o"/>
            </a:pPr>
            <a:endParaRPr lang="es-MX" dirty="0" smtClean="0">
              <a:solidFill>
                <a:schemeClr val="tx1"/>
              </a:solidFill>
            </a:endParaRPr>
          </a:p>
          <a:p>
            <a:pPr marL="800100" lvl="1" indent="-342900">
              <a:buFont typeface="Courier New" panose="02070309020205020404" pitchFamily="49" charset="0"/>
              <a:buChar char="o"/>
            </a:pPr>
            <a:r>
              <a:rPr lang="es-MX" dirty="0" smtClean="0">
                <a:solidFill>
                  <a:schemeClr val="tx1"/>
                </a:solidFill>
              </a:rPr>
              <a:t>Las </a:t>
            </a:r>
            <a:r>
              <a:rPr lang="es-MX" dirty="0">
                <a:solidFill>
                  <a:schemeClr val="tx1"/>
                </a:solidFill>
              </a:rPr>
              <a:t>Direcciones Generales de Estadísticas Económicas y de Gobierno Seguridad Pública y Justicia presentaron los resultados del Cuestionario de Autoevaluación de Capacidades Operativas desde el enfoque de las oficinas centrales.  </a:t>
            </a:r>
            <a:endParaRPr lang="es-MX" dirty="0" smtClean="0">
              <a:solidFill>
                <a:schemeClr val="tx1"/>
              </a:solidFill>
            </a:endParaRPr>
          </a:p>
          <a:p>
            <a:pPr marL="800100" lvl="1" indent="-342900">
              <a:buFont typeface="Courier New" panose="02070309020205020404" pitchFamily="49" charset="0"/>
              <a:buChar char="o"/>
            </a:pPr>
            <a:endParaRPr lang="es-MX" dirty="0" smtClean="0">
              <a:solidFill>
                <a:schemeClr val="tx1"/>
              </a:solidFill>
            </a:endParaRPr>
          </a:p>
          <a:p>
            <a:pPr marL="800100" lvl="1" indent="-342900">
              <a:buFont typeface="Courier New" panose="02070309020205020404" pitchFamily="49" charset="0"/>
              <a:buChar char="o"/>
            </a:pPr>
            <a:r>
              <a:rPr lang="es-MX" dirty="0" smtClean="0">
                <a:solidFill>
                  <a:schemeClr val="tx1"/>
                </a:solidFill>
              </a:rPr>
              <a:t>El </a:t>
            </a:r>
            <a:r>
              <a:rPr lang="es-MX" dirty="0">
                <a:solidFill>
                  <a:schemeClr val="tx1"/>
                </a:solidFill>
              </a:rPr>
              <a:t>objetivo es comparar los resultados obtenidos a partir de las Coordinaciones Estatales y Direcciones Regionales con los de las oficinas centrales para focalizar de mejor forma las acciones de mejora</a:t>
            </a:r>
            <a:r>
              <a:rPr lang="es-MX" dirty="0" smtClean="0">
                <a:solidFill>
                  <a:schemeClr val="tx1"/>
                </a:solidFill>
              </a:rPr>
              <a:t>.</a:t>
            </a:r>
          </a:p>
          <a:p>
            <a:pPr marL="285750" indent="-285750">
              <a:buFont typeface="Arial" panose="020B0604020202020204" pitchFamily="34" charset="0"/>
              <a:buChar char="•"/>
            </a:pPr>
            <a:endParaRPr lang="es-MX" dirty="0">
              <a:solidFill>
                <a:schemeClr val="tx1"/>
              </a:solidFill>
            </a:endParaRPr>
          </a:p>
          <a:p>
            <a:pPr marL="285750" indent="-285750">
              <a:buFont typeface="Arial" panose="020B0604020202020204" pitchFamily="34" charset="0"/>
              <a:buChar char="•"/>
            </a:pPr>
            <a:r>
              <a:rPr lang="es-MX" dirty="0" smtClean="0">
                <a:solidFill>
                  <a:schemeClr val="tx1"/>
                </a:solidFill>
              </a:rPr>
              <a:t>Los resultados de este grupo también servirán para dar cumplimiento al </a:t>
            </a:r>
            <a:r>
              <a:rPr lang="es-MX" dirty="0">
                <a:solidFill>
                  <a:schemeClr val="tx1"/>
                </a:solidFill>
              </a:rPr>
              <a:t>acuerdo </a:t>
            </a:r>
            <a:r>
              <a:rPr lang="es-MX" dirty="0" smtClean="0">
                <a:solidFill>
                  <a:schemeClr val="tx1"/>
                </a:solidFill>
              </a:rPr>
              <a:t>CAC-008/01/2019, relacionado con el plan de acción para las Coordinaciones Estatales y Direcciones Regionales.</a:t>
            </a:r>
            <a:endParaRPr lang="es-MX" dirty="0">
              <a:solidFill>
                <a:schemeClr val="tx1"/>
              </a:solidFill>
            </a:endParaRPr>
          </a:p>
          <a:p>
            <a:pPr marL="285750" indent="-28575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593995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dirty="0">
                <a:solidFill>
                  <a:schemeClr val="bg1"/>
                </a:solidFill>
              </a:rPr>
              <a:t>Otros acuerdos </a:t>
            </a:r>
            <a:br>
              <a:rPr lang="es-MX" sz="4800" dirty="0">
                <a:solidFill>
                  <a:schemeClr val="bg1"/>
                </a:solidFill>
              </a:rPr>
            </a:br>
            <a:r>
              <a:rPr lang="es-MX" sz="4800" dirty="0">
                <a:solidFill>
                  <a:schemeClr val="bg1"/>
                </a:solidFill>
              </a:rPr>
              <a:t>en proceso</a:t>
            </a:r>
          </a:p>
        </p:txBody>
      </p:sp>
    </p:spTree>
    <p:extLst>
      <p:ext uri="{BB962C8B-B14F-4D97-AF65-F5344CB8AC3E}">
        <p14:creationId xmlns:p14="http://schemas.microsoft.com/office/powerpoint/2010/main" val="761839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9912</TotalTime>
  <Words>1297</Words>
  <Application>Microsoft Office PowerPoint</Application>
  <PresentationFormat>Panorámica</PresentationFormat>
  <Paragraphs>158</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Calibri Light</vt:lpstr>
      <vt:lpstr>Courier New</vt:lpstr>
      <vt:lpstr>Helvetica Neue Medium</vt:lpstr>
      <vt:lpstr>Times New Roman</vt:lpstr>
      <vt:lpstr>Tema de Office</vt:lpstr>
      <vt:lpstr>4ª sesión de 2019 Seguimiento de acuerdos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4ª sesión de 2019 Seguimiento de acuerdos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788</cp:revision>
  <cp:lastPrinted>2017-09-22T14:26:15Z</cp:lastPrinted>
  <dcterms:created xsi:type="dcterms:W3CDTF">2017-08-22T14:19:52Z</dcterms:created>
  <dcterms:modified xsi:type="dcterms:W3CDTF">2019-09-20T14:23:24Z</dcterms:modified>
</cp:coreProperties>
</file>